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Cheddar" charset="1" panose="00000000000000000000"/>
      <p:regular r:id="rId31"/>
    </p:embeddedFont>
    <p:embeddedFont>
      <p:font typeface="Telegraf Bold" charset="1" panose="00000800000000000000"/>
      <p:regular r:id="rId32"/>
    </p:embeddedFont>
    <p:embeddedFont>
      <p:font typeface="Telegraf" charset="1" panose="00000500000000000000"/>
      <p:regular r:id="rId33"/>
    </p:embeddedFont>
    <p:embeddedFont>
      <p:font typeface="Canva Sans Bold" charset="1" panose="020B0803030501040103"/>
      <p:regular r:id="rId34"/>
    </p:embeddedFont>
    <p:embeddedFont>
      <p:font typeface="Telegraf Medium" charset="1" panose="00000600000000000000"/>
      <p:regular r:id="rId35"/>
    </p:embeddedFont>
    <p:embeddedFont>
      <p:font typeface="Arial Bold" charset="1" panose="020B0802020202020204"/>
      <p:regular r:id="rId36"/>
    </p:embeddedFont>
    <p:embeddedFont>
      <p:font typeface="Arial" charset="1" panose="020B0502020202020204"/>
      <p:regular r:id="rId37"/>
    </p:embeddedFont>
    <p:embeddedFont>
      <p:font typeface="Roboto Bold" charset="1" panose="02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8.pn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https://ieeexplore.ieee.org/document/10170541/" TargetMode="External" Type="http://schemas.openxmlformats.org/officeDocument/2006/relationships/hyperlink"/><Relationship Id="rId4" Target="https://ieeexplore.ieee.org/document/10170541/" TargetMode="External" Type="http://schemas.openxmlformats.org/officeDocument/2006/relationships/hyperlink"/><Relationship Id="rId5" Target="https://ieeexplore.ieee.org/document/10170541/" TargetMode="External" Type="http://schemas.openxmlformats.org/officeDocument/2006/relationships/hyperlink"/><Relationship Id="rId6" Target="https://ieeexplore.ieee.org/document/10170541/" TargetMode="External" Type="http://schemas.openxmlformats.org/officeDocument/2006/relationships/hyperlink"/><Relationship Id="rId7" Target="https://ieeexplore.ieee.org/document/10170541/" TargetMode="External" Type="http://schemas.openxmlformats.org/officeDocument/2006/relationships/hyperlink"/><Relationship Id="rId8" Target="https://ieeexplore.ieee.org/document/10170541/" TargetMode="External" Type="http://schemas.openxmlformats.org/officeDocument/2006/relationships/hyperlink"/><Relationship Id="rId9" Target="../media/image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https://ieeexplore.ieee.org/document/9668584" TargetMode="External" Type="http://schemas.openxmlformats.org/officeDocument/2006/relationships/hyperlink"/><Relationship Id="rId4" Target="https://ieeexplore.ieee.org/document/10142904" TargetMode="External" Type="http://schemas.openxmlformats.org/officeDocument/2006/relationships/hyperlink"/><Relationship Id="rId5" Target="https://www.researchgate.net/publication/336279056_Library_Management_System_using_RFID" TargetMode="External" Type="http://schemas.openxmlformats.org/officeDocument/2006/relationships/hyperlink"/><Relationship Id="rId6" Target="https://www.emeraldgrouppublishing.com/how-to/librarians/librarian-corner" TargetMode="External" Type="http://schemas.openxmlformats.org/officeDocument/2006/relationships/hyperlink"/><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https://ieeexplore.ieee.org/document/10170541/" TargetMode="External" Type="http://schemas.openxmlformats.org/officeDocument/2006/relationships/hyperlink"/><Relationship Id="rId4" Target="../media/image14.png" Type="http://schemas.openxmlformats.org/officeDocument/2006/relationships/image"/><Relationship Id="rId5"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Freeform 3" id="3"/>
          <p:cNvSpPr/>
          <p:nvPr/>
        </p:nvSpPr>
        <p:spPr>
          <a:xfrm flipH="false" flipV="false" rot="0">
            <a:off x="5338725" y="2584299"/>
            <a:ext cx="1260008" cy="1653948"/>
          </a:xfrm>
          <a:custGeom>
            <a:avLst/>
            <a:gdLst/>
            <a:ahLst/>
            <a:cxnLst/>
            <a:rect r="r" b="b" t="t" l="l"/>
            <a:pathLst>
              <a:path h="1653948" w="1260008">
                <a:moveTo>
                  <a:pt x="0" y="0"/>
                </a:moveTo>
                <a:lnTo>
                  <a:pt x="1260008" y="0"/>
                </a:lnTo>
                <a:lnTo>
                  <a:pt x="1260008" y="1653948"/>
                </a:lnTo>
                <a:lnTo>
                  <a:pt x="0" y="1653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4980" y="619362"/>
            <a:ext cx="1518369" cy="1518369"/>
          </a:xfrm>
          <a:custGeom>
            <a:avLst/>
            <a:gdLst/>
            <a:ahLst/>
            <a:cxnLst/>
            <a:rect r="r" b="b" t="t" l="l"/>
            <a:pathLst>
              <a:path h="1518369" w="1518369">
                <a:moveTo>
                  <a:pt x="0" y="0"/>
                </a:moveTo>
                <a:lnTo>
                  <a:pt x="1518369" y="0"/>
                </a:lnTo>
                <a:lnTo>
                  <a:pt x="1518369" y="1518369"/>
                </a:lnTo>
                <a:lnTo>
                  <a:pt x="0" y="1518369"/>
                </a:lnTo>
                <a:lnTo>
                  <a:pt x="0" y="0"/>
                </a:lnTo>
                <a:close/>
              </a:path>
            </a:pathLst>
          </a:custGeom>
          <a:blipFill>
            <a:blip r:embed="rId5"/>
            <a:stretch>
              <a:fillRect l="0" t="0" r="0" b="0"/>
            </a:stretch>
          </a:blipFill>
        </p:spPr>
      </p:sp>
      <p:sp>
        <p:nvSpPr>
          <p:cNvPr name="Freeform 5" id="5"/>
          <p:cNvSpPr/>
          <p:nvPr/>
        </p:nvSpPr>
        <p:spPr>
          <a:xfrm flipH="false" flipV="false" rot="0">
            <a:off x="16238704" y="8303587"/>
            <a:ext cx="1786968" cy="1786968"/>
          </a:xfrm>
          <a:custGeom>
            <a:avLst/>
            <a:gdLst/>
            <a:ahLst/>
            <a:cxnLst/>
            <a:rect r="r" b="b" t="t" l="l"/>
            <a:pathLst>
              <a:path h="1786968" w="1786968">
                <a:moveTo>
                  <a:pt x="0" y="0"/>
                </a:moveTo>
                <a:lnTo>
                  <a:pt x="1786968" y="0"/>
                </a:lnTo>
                <a:lnTo>
                  <a:pt x="1786968" y="1786968"/>
                </a:lnTo>
                <a:lnTo>
                  <a:pt x="0" y="1786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049488" y="244318"/>
            <a:ext cx="2738461" cy="2268456"/>
          </a:xfrm>
          <a:custGeom>
            <a:avLst/>
            <a:gdLst/>
            <a:ahLst/>
            <a:cxnLst/>
            <a:rect r="r" b="b" t="t" l="l"/>
            <a:pathLst>
              <a:path h="2268456" w="2738461">
                <a:moveTo>
                  <a:pt x="0" y="0"/>
                </a:moveTo>
                <a:lnTo>
                  <a:pt x="2738461" y="0"/>
                </a:lnTo>
                <a:lnTo>
                  <a:pt x="2738461" y="2268456"/>
                </a:lnTo>
                <a:lnTo>
                  <a:pt x="0" y="2268456"/>
                </a:lnTo>
                <a:lnTo>
                  <a:pt x="0" y="0"/>
                </a:lnTo>
                <a:close/>
              </a:path>
            </a:pathLst>
          </a:custGeom>
          <a:blipFill>
            <a:blip r:embed="rId8"/>
            <a:stretch>
              <a:fillRect l="0" t="-103" r="0" b="-103"/>
            </a:stretch>
          </a:blipFill>
        </p:spPr>
      </p:sp>
      <p:sp>
        <p:nvSpPr>
          <p:cNvPr name="TextBox 7" id="7"/>
          <p:cNvSpPr txBox="true"/>
          <p:nvPr/>
        </p:nvSpPr>
        <p:spPr>
          <a:xfrm rot="0">
            <a:off x="7278104" y="5699191"/>
            <a:ext cx="8694298" cy="3695699"/>
          </a:xfrm>
          <a:prstGeom prst="rect">
            <a:avLst/>
          </a:prstGeom>
        </p:spPr>
        <p:txBody>
          <a:bodyPr anchor="t" rtlCol="false" tIns="0" lIns="0" bIns="0" rIns="0">
            <a:spAutoFit/>
          </a:bodyPr>
          <a:lstStyle/>
          <a:p>
            <a:pPr algn="ctr">
              <a:lnSpc>
                <a:spcPts val="8999"/>
              </a:lnSpc>
            </a:pPr>
            <a:r>
              <a:rPr lang="en-US" sz="9999">
                <a:solidFill>
                  <a:srgbClr val="2F5E74"/>
                </a:solidFill>
                <a:latin typeface="Cheddar"/>
              </a:rPr>
              <a:t>INTELLIGENT </a:t>
            </a:r>
          </a:p>
          <a:p>
            <a:pPr algn="ctr">
              <a:lnSpc>
                <a:spcPts val="8999"/>
              </a:lnSpc>
            </a:pPr>
            <a:r>
              <a:rPr lang="en-US" sz="9999">
                <a:solidFill>
                  <a:srgbClr val="2F5E74"/>
                </a:solidFill>
                <a:latin typeface="Cheddar"/>
              </a:rPr>
              <a:t>LIBRARY SYSTEM</a:t>
            </a:r>
          </a:p>
          <a:p>
            <a:pPr algn="ctr">
              <a:lnSpc>
                <a:spcPts val="8999"/>
              </a:lnSpc>
            </a:pPr>
            <a:r>
              <a:rPr lang="en-US" sz="9999">
                <a:solidFill>
                  <a:srgbClr val="2F5E74"/>
                </a:solidFill>
                <a:latin typeface="Cheddar"/>
              </a:rPr>
              <a:t>‘INTELLIB’</a:t>
            </a:r>
          </a:p>
        </p:txBody>
      </p:sp>
      <p:sp>
        <p:nvSpPr>
          <p:cNvPr name="TextBox 8" id="8"/>
          <p:cNvSpPr txBox="true"/>
          <p:nvPr/>
        </p:nvSpPr>
        <p:spPr>
          <a:xfrm rot="0">
            <a:off x="7071570" y="3080960"/>
            <a:ext cx="8694298" cy="2362199"/>
          </a:xfrm>
          <a:prstGeom prst="rect">
            <a:avLst/>
          </a:prstGeom>
        </p:spPr>
        <p:txBody>
          <a:bodyPr anchor="t" rtlCol="false" tIns="0" lIns="0" bIns="0" rIns="0">
            <a:spAutoFit/>
          </a:bodyPr>
          <a:lstStyle/>
          <a:p>
            <a:pPr algn="ctr">
              <a:lnSpc>
                <a:spcPts val="5999"/>
              </a:lnSpc>
            </a:pPr>
            <a:r>
              <a:rPr lang="en-US" sz="5999">
                <a:solidFill>
                  <a:srgbClr val="2F5E74"/>
                </a:solidFill>
                <a:latin typeface="Telegraf Bold"/>
              </a:rPr>
              <a:t>FINAL DEFENCE PRESENTATION</a:t>
            </a:r>
          </a:p>
          <a:p>
            <a:pPr algn="ctr">
              <a:lnSpc>
                <a:spcPts val="5999"/>
              </a:lnSpc>
            </a:pPr>
            <a:r>
              <a:rPr lang="en-US" sz="5999">
                <a:solidFill>
                  <a:srgbClr val="2F5E74"/>
                </a:solidFill>
                <a:latin typeface="Telegraf Bold"/>
              </a:rPr>
              <a:t>ON</a:t>
            </a:r>
          </a:p>
        </p:txBody>
      </p:sp>
      <p:sp>
        <p:nvSpPr>
          <p:cNvPr name="TextBox 9" id="9"/>
          <p:cNvSpPr txBox="true"/>
          <p:nvPr/>
        </p:nvSpPr>
        <p:spPr>
          <a:xfrm rot="0">
            <a:off x="2112685" y="1222018"/>
            <a:ext cx="4268274" cy="356236"/>
          </a:xfrm>
          <a:prstGeom prst="rect">
            <a:avLst/>
          </a:prstGeom>
        </p:spPr>
        <p:txBody>
          <a:bodyPr anchor="t" rtlCol="false" tIns="0" lIns="0" bIns="0" rIns="0">
            <a:spAutoFit/>
          </a:bodyPr>
          <a:lstStyle/>
          <a:p>
            <a:pPr algn="l">
              <a:lnSpc>
                <a:spcPts val="2400"/>
              </a:lnSpc>
            </a:pPr>
            <a:r>
              <a:rPr lang="en-US" sz="2400" spc="117">
                <a:solidFill>
                  <a:srgbClr val="290606"/>
                </a:solidFill>
                <a:latin typeface="Telegraf"/>
              </a:rPr>
              <a:t>AUTOMATED </a:t>
            </a:r>
          </a:p>
        </p:txBody>
      </p:sp>
      <p:sp>
        <p:nvSpPr>
          <p:cNvPr name="TextBox 10" id="10"/>
          <p:cNvSpPr txBox="true"/>
          <p:nvPr/>
        </p:nvSpPr>
        <p:spPr>
          <a:xfrm rot="0">
            <a:off x="2112685" y="1607406"/>
            <a:ext cx="3856045" cy="252731"/>
          </a:xfrm>
          <a:prstGeom prst="rect">
            <a:avLst/>
          </a:prstGeom>
        </p:spPr>
        <p:txBody>
          <a:bodyPr anchor="t" rtlCol="false" tIns="0" lIns="0" bIns="0" rIns="0">
            <a:spAutoFit/>
          </a:bodyPr>
          <a:lstStyle/>
          <a:p>
            <a:pPr algn="l">
              <a:lnSpc>
                <a:spcPts val="1700"/>
              </a:lnSpc>
            </a:pPr>
            <a:r>
              <a:rPr lang="en-US" sz="1700" spc="83">
                <a:solidFill>
                  <a:srgbClr val="290606"/>
                </a:solidFill>
                <a:latin typeface="Telegraf"/>
              </a:rPr>
              <a:t>LIBRARY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220056" y="4432046"/>
            <a:ext cx="8032520" cy="1422908"/>
            <a:chOff x="0" y="0"/>
            <a:chExt cx="2115561" cy="374758"/>
          </a:xfrm>
        </p:grpSpPr>
        <p:sp>
          <p:nvSpPr>
            <p:cNvPr name="Freeform 4" id="4"/>
            <p:cNvSpPr/>
            <p:nvPr/>
          </p:nvSpPr>
          <p:spPr>
            <a:xfrm flipH="false" flipV="false" rot="0">
              <a:off x="0" y="0"/>
              <a:ext cx="2115561" cy="374758"/>
            </a:xfrm>
            <a:custGeom>
              <a:avLst/>
              <a:gdLst/>
              <a:ahLst/>
              <a:cxnLst/>
              <a:rect r="r" b="b" t="t" l="l"/>
              <a:pathLst>
                <a:path h="374758" w="2115561">
                  <a:moveTo>
                    <a:pt x="49155" y="0"/>
                  </a:moveTo>
                  <a:lnTo>
                    <a:pt x="2066406" y="0"/>
                  </a:lnTo>
                  <a:cubicBezTo>
                    <a:pt x="2093554" y="0"/>
                    <a:pt x="2115561" y="22007"/>
                    <a:pt x="2115561" y="49155"/>
                  </a:cubicBezTo>
                  <a:lnTo>
                    <a:pt x="2115561" y="325603"/>
                  </a:lnTo>
                  <a:cubicBezTo>
                    <a:pt x="2115561" y="352750"/>
                    <a:pt x="2093554" y="374758"/>
                    <a:pt x="2066406" y="374758"/>
                  </a:cubicBezTo>
                  <a:lnTo>
                    <a:pt x="49155" y="374758"/>
                  </a:lnTo>
                  <a:cubicBezTo>
                    <a:pt x="36118" y="374758"/>
                    <a:pt x="23615" y="369579"/>
                    <a:pt x="14397" y="360361"/>
                  </a:cubicBezTo>
                  <a:cubicBezTo>
                    <a:pt x="5179" y="351142"/>
                    <a:pt x="0" y="338639"/>
                    <a:pt x="0" y="325603"/>
                  </a:cubicBezTo>
                  <a:lnTo>
                    <a:pt x="0" y="49155"/>
                  </a:lnTo>
                  <a:cubicBezTo>
                    <a:pt x="0" y="22007"/>
                    <a:pt x="22007" y="0"/>
                    <a:pt x="49155" y="0"/>
                  </a:cubicBezTo>
                  <a:close/>
                </a:path>
              </a:pathLst>
            </a:custGeom>
            <a:solidFill>
              <a:srgbClr val="02B676"/>
            </a:solidFill>
          </p:spPr>
        </p:sp>
        <p:sp>
          <p:nvSpPr>
            <p:cNvPr name="TextBox 5" id="5"/>
            <p:cNvSpPr txBox="true"/>
            <p:nvPr/>
          </p:nvSpPr>
          <p:spPr>
            <a:xfrm>
              <a:off x="0" y="-76200"/>
              <a:ext cx="2115561" cy="450958"/>
            </a:xfrm>
            <a:prstGeom prst="rect">
              <a:avLst/>
            </a:prstGeom>
          </p:spPr>
          <p:txBody>
            <a:bodyPr anchor="ctr" rtlCol="false" tIns="50800" lIns="50800" bIns="50800" rIns="50800"/>
            <a:lstStyle/>
            <a:p>
              <a:pPr algn="ctr">
                <a:lnSpc>
                  <a:spcPts val="5040"/>
                </a:lnSpc>
              </a:pPr>
              <a:r>
                <a:rPr lang="en-US" sz="3600">
                  <a:solidFill>
                    <a:srgbClr val="FFFFFF"/>
                  </a:solidFill>
                  <a:latin typeface="Roboto Bold"/>
                </a:rPr>
                <a:t>  Use Case Diagrams</a:t>
              </a:r>
            </a:p>
          </p:txBody>
        </p:sp>
      </p:grpSp>
      <p:sp>
        <p:nvSpPr>
          <p:cNvPr name="Freeform 6" id="6"/>
          <p:cNvSpPr/>
          <p:nvPr/>
        </p:nvSpPr>
        <p:spPr>
          <a:xfrm flipH="false" flipV="false" rot="0">
            <a:off x="9393899" y="515954"/>
            <a:ext cx="8518390" cy="9255092"/>
          </a:xfrm>
          <a:custGeom>
            <a:avLst/>
            <a:gdLst/>
            <a:ahLst/>
            <a:cxnLst/>
            <a:rect r="r" b="b" t="t" l="l"/>
            <a:pathLst>
              <a:path h="9255092" w="8518390">
                <a:moveTo>
                  <a:pt x="0" y="0"/>
                </a:moveTo>
                <a:lnTo>
                  <a:pt x="8518390" y="0"/>
                </a:lnTo>
                <a:lnTo>
                  <a:pt x="8518390" y="9255092"/>
                </a:lnTo>
                <a:lnTo>
                  <a:pt x="0" y="9255092"/>
                </a:lnTo>
                <a:lnTo>
                  <a:pt x="0" y="0"/>
                </a:lnTo>
                <a:close/>
              </a:path>
            </a:pathLst>
          </a:custGeom>
          <a:blipFill>
            <a:blip r:embed="rId3"/>
            <a:stretch>
              <a:fillRect l="-7416" t="-1448" r="-12266" b="0"/>
            </a:stretch>
          </a:blipFill>
        </p:spPr>
      </p:sp>
      <p:sp>
        <p:nvSpPr>
          <p:cNvPr name="TextBox 7" id="7"/>
          <p:cNvSpPr txBox="true"/>
          <p:nvPr/>
        </p:nvSpPr>
        <p:spPr>
          <a:xfrm rot="0">
            <a:off x="45970" y="44450"/>
            <a:ext cx="8958029"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PROJECT ANALYSIS AND DESIGN</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220056" y="4432046"/>
            <a:ext cx="5256433" cy="1047197"/>
            <a:chOff x="0" y="0"/>
            <a:chExt cx="1384410" cy="275805"/>
          </a:xfrm>
        </p:grpSpPr>
        <p:sp>
          <p:nvSpPr>
            <p:cNvPr name="Freeform 4" id="4"/>
            <p:cNvSpPr/>
            <p:nvPr/>
          </p:nvSpPr>
          <p:spPr>
            <a:xfrm flipH="false" flipV="false" rot="0">
              <a:off x="0" y="0"/>
              <a:ext cx="1384410" cy="275805"/>
            </a:xfrm>
            <a:custGeom>
              <a:avLst/>
              <a:gdLst/>
              <a:ahLst/>
              <a:cxnLst/>
              <a:rect r="r" b="b" t="t" l="l"/>
              <a:pathLst>
                <a:path h="275805" w="1384410">
                  <a:moveTo>
                    <a:pt x="75115" y="0"/>
                  </a:moveTo>
                  <a:lnTo>
                    <a:pt x="1309295" y="0"/>
                  </a:lnTo>
                  <a:cubicBezTo>
                    <a:pt x="1350780" y="0"/>
                    <a:pt x="1384410" y="33630"/>
                    <a:pt x="1384410" y="75115"/>
                  </a:cubicBezTo>
                  <a:lnTo>
                    <a:pt x="1384410" y="200690"/>
                  </a:lnTo>
                  <a:cubicBezTo>
                    <a:pt x="1384410" y="242175"/>
                    <a:pt x="1350780" y="275805"/>
                    <a:pt x="1309295" y="275805"/>
                  </a:cubicBezTo>
                  <a:lnTo>
                    <a:pt x="75115" y="275805"/>
                  </a:lnTo>
                  <a:cubicBezTo>
                    <a:pt x="55193" y="275805"/>
                    <a:pt x="36088" y="267891"/>
                    <a:pt x="22001" y="253804"/>
                  </a:cubicBezTo>
                  <a:cubicBezTo>
                    <a:pt x="7914" y="239717"/>
                    <a:pt x="0" y="220612"/>
                    <a:pt x="0" y="200690"/>
                  </a:cubicBezTo>
                  <a:lnTo>
                    <a:pt x="0" y="75115"/>
                  </a:lnTo>
                  <a:cubicBezTo>
                    <a:pt x="0" y="55193"/>
                    <a:pt x="7914" y="36088"/>
                    <a:pt x="22001" y="22001"/>
                  </a:cubicBezTo>
                  <a:cubicBezTo>
                    <a:pt x="36088" y="7914"/>
                    <a:pt x="55193" y="0"/>
                    <a:pt x="75115" y="0"/>
                  </a:cubicBezTo>
                  <a:close/>
                </a:path>
              </a:pathLst>
            </a:custGeom>
            <a:solidFill>
              <a:srgbClr val="02B676"/>
            </a:solidFill>
          </p:spPr>
        </p:sp>
        <p:sp>
          <p:nvSpPr>
            <p:cNvPr name="TextBox 5" id="5"/>
            <p:cNvSpPr txBox="true"/>
            <p:nvPr/>
          </p:nvSpPr>
          <p:spPr>
            <a:xfrm>
              <a:off x="0" y="-76200"/>
              <a:ext cx="1384410" cy="352005"/>
            </a:xfrm>
            <a:prstGeom prst="rect">
              <a:avLst/>
            </a:prstGeom>
          </p:spPr>
          <p:txBody>
            <a:bodyPr anchor="ctr" rtlCol="false" tIns="50800" lIns="50800" bIns="50800" rIns="50800"/>
            <a:lstStyle/>
            <a:p>
              <a:pPr algn="ctr">
                <a:lnSpc>
                  <a:spcPts val="5040"/>
                </a:lnSpc>
              </a:pPr>
              <a:r>
                <a:rPr lang="en-US" sz="3600">
                  <a:solidFill>
                    <a:srgbClr val="FFFFFF"/>
                  </a:solidFill>
                  <a:latin typeface="Roboto Bold"/>
                </a:rPr>
                <a:t>  Flow Chart</a:t>
              </a:r>
            </a:p>
          </p:txBody>
        </p:sp>
      </p:grpSp>
      <p:sp>
        <p:nvSpPr>
          <p:cNvPr name="Freeform 6" id="6"/>
          <p:cNvSpPr/>
          <p:nvPr/>
        </p:nvSpPr>
        <p:spPr>
          <a:xfrm flipH="false" flipV="false" rot="0">
            <a:off x="9765039" y="47014"/>
            <a:ext cx="8036234" cy="10192973"/>
          </a:xfrm>
          <a:custGeom>
            <a:avLst/>
            <a:gdLst/>
            <a:ahLst/>
            <a:cxnLst/>
            <a:rect r="r" b="b" t="t" l="l"/>
            <a:pathLst>
              <a:path h="10192973" w="8036234">
                <a:moveTo>
                  <a:pt x="0" y="0"/>
                </a:moveTo>
                <a:lnTo>
                  <a:pt x="8036235" y="0"/>
                </a:lnTo>
                <a:lnTo>
                  <a:pt x="8036235" y="10192972"/>
                </a:lnTo>
                <a:lnTo>
                  <a:pt x="0" y="10192972"/>
                </a:lnTo>
                <a:lnTo>
                  <a:pt x="0" y="0"/>
                </a:lnTo>
                <a:close/>
              </a:path>
            </a:pathLst>
          </a:custGeom>
          <a:blipFill>
            <a:blip r:embed="rId3"/>
            <a:stretch>
              <a:fillRect l="-628" t="-1916" r="-434" b="0"/>
            </a:stretch>
          </a:blipFill>
        </p:spPr>
      </p:sp>
      <p:sp>
        <p:nvSpPr>
          <p:cNvPr name="TextBox 7" id="7"/>
          <p:cNvSpPr txBox="true"/>
          <p:nvPr/>
        </p:nvSpPr>
        <p:spPr>
          <a:xfrm rot="0">
            <a:off x="1028700" y="-9525"/>
            <a:ext cx="6998947"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PROJECT ANALYSIS AND DESIGN</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2519050" y="44450"/>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grpSp>
        <p:nvGrpSpPr>
          <p:cNvPr name="Group 4" id="4"/>
          <p:cNvGrpSpPr/>
          <p:nvPr/>
        </p:nvGrpSpPr>
        <p:grpSpPr>
          <a:xfrm rot="0">
            <a:off x="1028700" y="2636121"/>
            <a:ext cx="15191197" cy="6925727"/>
            <a:chOff x="0" y="0"/>
            <a:chExt cx="4000974" cy="1824060"/>
          </a:xfrm>
        </p:grpSpPr>
        <p:sp>
          <p:nvSpPr>
            <p:cNvPr name="Freeform 5" id="5"/>
            <p:cNvSpPr/>
            <p:nvPr/>
          </p:nvSpPr>
          <p:spPr>
            <a:xfrm flipH="false" flipV="false" rot="0">
              <a:off x="0" y="0"/>
              <a:ext cx="4000974" cy="1824060"/>
            </a:xfrm>
            <a:custGeom>
              <a:avLst/>
              <a:gdLst/>
              <a:ahLst/>
              <a:cxnLst/>
              <a:rect r="r" b="b" t="t" l="l"/>
              <a:pathLst>
                <a:path h="1824060" w="4000974">
                  <a:moveTo>
                    <a:pt x="25991" y="0"/>
                  </a:moveTo>
                  <a:lnTo>
                    <a:pt x="3974983" y="0"/>
                  </a:lnTo>
                  <a:cubicBezTo>
                    <a:pt x="3981876" y="0"/>
                    <a:pt x="3988487" y="2738"/>
                    <a:pt x="3993361" y="7613"/>
                  </a:cubicBezTo>
                  <a:cubicBezTo>
                    <a:pt x="3998236" y="12487"/>
                    <a:pt x="4000974" y="19098"/>
                    <a:pt x="4000974" y="25991"/>
                  </a:cubicBezTo>
                  <a:lnTo>
                    <a:pt x="4000974" y="1798069"/>
                  </a:lnTo>
                  <a:cubicBezTo>
                    <a:pt x="4000974" y="1812423"/>
                    <a:pt x="3989338" y="1824060"/>
                    <a:pt x="3974983" y="1824060"/>
                  </a:cubicBezTo>
                  <a:lnTo>
                    <a:pt x="25991" y="1824060"/>
                  </a:lnTo>
                  <a:cubicBezTo>
                    <a:pt x="11637" y="1824060"/>
                    <a:pt x="0" y="1812423"/>
                    <a:pt x="0" y="1798069"/>
                  </a:cubicBezTo>
                  <a:lnTo>
                    <a:pt x="0" y="25991"/>
                  </a:lnTo>
                  <a:cubicBezTo>
                    <a:pt x="0" y="11637"/>
                    <a:pt x="11637" y="0"/>
                    <a:pt x="25991" y="0"/>
                  </a:cubicBezTo>
                  <a:close/>
                </a:path>
              </a:pathLst>
            </a:custGeom>
            <a:solidFill>
              <a:srgbClr val="02B676">
                <a:alpha val="74902"/>
              </a:srgbClr>
            </a:solidFill>
          </p:spPr>
        </p:sp>
        <p:sp>
          <p:nvSpPr>
            <p:cNvPr name="TextBox 6" id="6"/>
            <p:cNvSpPr txBox="true"/>
            <p:nvPr/>
          </p:nvSpPr>
          <p:spPr>
            <a:xfrm>
              <a:off x="0" y="-66675"/>
              <a:ext cx="4000974" cy="189073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756367" y="3117660"/>
            <a:ext cx="13735863" cy="5915025"/>
          </a:xfrm>
          <a:prstGeom prst="rect">
            <a:avLst/>
          </a:prstGeom>
        </p:spPr>
        <p:txBody>
          <a:bodyPr anchor="t" rtlCol="false" tIns="0" lIns="0" bIns="0" rIns="0">
            <a:spAutoFit/>
          </a:bodyPr>
          <a:lstStyle/>
          <a:p>
            <a:pPr algn="ctr">
              <a:lnSpc>
                <a:spcPts val="4200"/>
              </a:lnSpc>
            </a:pPr>
            <a:r>
              <a:rPr lang="en-US" sz="3500" spc="171">
                <a:solidFill>
                  <a:srgbClr val="290606"/>
                </a:solidFill>
                <a:latin typeface="Telegraf"/>
              </a:rPr>
              <a:t> </a:t>
            </a:r>
            <a:r>
              <a:rPr lang="en-US" sz="3500" spc="171" u="sng">
                <a:solidFill>
                  <a:srgbClr val="290606"/>
                </a:solidFill>
                <a:latin typeface="Telegraf Bold"/>
              </a:rPr>
              <a:t>Frontend</a:t>
            </a:r>
          </a:p>
          <a:p>
            <a:pPr algn="ctr">
              <a:lnSpc>
                <a:spcPts val="4200"/>
              </a:lnSpc>
            </a:pPr>
          </a:p>
          <a:p>
            <a:pPr algn="l">
              <a:lnSpc>
                <a:spcPts val="4200"/>
              </a:lnSpc>
            </a:pPr>
            <a:r>
              <a:rPr lang="en-US" sz="3500" spc="171">
                <a:solidFill>
                  <a:srgbClr val="290606"/>
                </a:solidFill>
                <a:latin typeface="Telegraf"/>
              </a:rPr>
              <a:t>It is the user interactive part of the model which can be used by both librarians and the students.</a:t>
            </a:r>
          </a:p>
          <a:p>
            <a:pPr algn="l">
              <a:lnSpc>
                <a:spcPts val="4200"/>
              </a:lnSpc>
            </a:pPr>
            <a:r>
              <a:rPr lang="en-US" sz="3500" spc="171">
                <a:solidFill>
                  <a:srgbClr val="290606"/>
                </a:solidFill>
                <a:latin typeface="Telegraf"/>
              </a:rPr>
              <a:t>Librarian can issue the book using the webcam and Barcode reader which will require the student id card and book for issuing process and same process will be followed for the returning process</a:t>
            </a:r>
          </a:p>
          <a:p>
            <a:pPr algn="l">
              <a:lnSpc>
                <a:spcPts val="4200"/>
              </a:lnSpc>
            </a:pPr>
            <a:r>
              <a:rPr lang="en-US" sz="3500" spc="171">
                <a:solidFill>
                  <a:srgbClr val="290606"/>
                </a:solidFill>
                <a:latin typeface="Telegraf"/>
              </a:rPr>
              <a:t>Students can access their account details i.e. the fines, deadlines for returning books, the number of book issued.</a:t>
            </a:r>
          </a:p>
          <a:p>
            <a:pPr algn="l">
              <a:lnSpc>
                <a:spcPts val="4200"/>
              </a:lnSpc>
            </a:pPr>
          </a:p>
        </p:txBody>
      </p:sp>
      <p:sp>
        <p:nvSpPr>
          <p:cNvPr name="Freeform 8" id="8"/>
          <p:cNvSpPr/>
          <p:nvPr/>
        </p:nvSpPr>
        <p:spPr>
          <a:xfrm flipH="false" flipV="false" rot="0">
            <a:off x="1629582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905122" y="3349260"/>
            <a:ext cx="16373228" cy="6087789"/>
            <a:chOff x="0" y="0"/>
            <a:chExt cx="4312290" cy="1603368"/>
          </a:xfrm>
        </p:grpSpPr>
        <p:sp>
          <p:nvSpPr>
            <p:cNvPr name="Freeform 4" id="4"/>
            <p:cNvSpPr/>
            <p:nvPr/>
          </p:nvSpPr>
          <p:spPr>
            <a:xfrm flipH="false" flipV="false" rot="0">
              <a:off x="0" y="0"/>
              <a:ext cx="4312290" cy="1603368"/>
            </a:xfrm>
            <a:custGeom>
              <a:avLst/>
              <a:gdLst/>
              <a:ahLst/>
              <a:cxnLst/>
              <a:rect r="r" b="b" t="t" l="l"/>
              <a:pathLst>
                <a:path h="1603368" w="4312290">
                  <a:moveTo>
                    <a:pt x="24115" y="0"/>
                  </a:moveTo>
                  <a:lnTo>
                    <a:pt x="4288175" y="0"/>
                  </a:lnTo>
                  <a:cubicBezTo>
                    <a:pt x="4294571" y="0"/>
                    <a:pt x="4300705" y="2541"/>
                    <a:pt x="4305227" y="7063"/>
                  </a:cubicBezTo>
                  <a:cubicBezTo>
                    <a:pt x="4309750" y="11585"/>
                    <a:pt x="4312290" y="17719"/>
                    <a:pt x="4312290" y="24115"/>
                  </a:cubicBezTo>
                  <a:lnTo>
                    <a:pt x="4312290" y="1579253"/>
                  </a:lnTo>
                  <a:cubicBezTo>
                    <a:pt x="4312290" y="1592572"/>
                    <a:pt x="4301494" y="1603368"/>
                    <a:pt x="4288175" y="1603368"/>
                  </a:cubicBezTo>
                  <a:lnTo>
                    <a:pt x="24115" y="1603368"/>
                  </a:lnTo>
                  <a:cubicBezTo>
                    <a:pt x="17719" y="1603368"/>
                    <a:pt x="11585" y="1600828"/>
                    <a:pt x="7063" y="1596305"/>
                  </a:cubicBezTo>
                  <a:cubicBezTo>
                    <a:pt x="2541" y="1591783"/>
                    <a:pt x="0" y="1585649"/>
                    <a:pt x="0" y="1579253"/>
                  </a:cubicBezTo>
                  <a:lnTo>
                    <a:pt x="0" y="24115"/>
                  </a:lnTo>
                  <a:cubicBezTo>
                    <a:pt x="0" y="17719"/>
                    <a:pt x="2541" y="11585"/>
                    <a:pt x="7063" y="7063"/>
                  </a:cubicBezTo>
                  <a:cubicBezTo>
                    <a:pt x="11585" y="2541"/>
                    <a:pt x="17719" y="0"/>
                    <a:pt x="24115" y="0"/>
                  </a:cubicBezTo>
                  <a:close/>
                </a:path>
              </a:pathLst>
            </a:custGeom>
            <a:solidFill>
              <a:srgbClr val="02B676">
                <a:alpha val="21961"/>
              </a:srgbClr>
            </a:solidFill>
          </p:spPr>
        </p:sp>
        <p:sp>
          <p:nvSpPr>
            <p:cNvPr name="TextBox 5" id="5"/>
            <p:cNvSpPr txBox="true"/>
            <p:nvPr/>
          </p:nvSpPr>
          <p:spPr>
            <a:xfrm>
              <a:off x="0" y="-66675"/>
              <a:ext cx="4312290" cy="167004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805436" y="3976486"/>
            <a:ext cx="5605618" cy="5008298"/>
          </a:xfrm>
          <a:custGeom>
            <a:avLst/>
            <a:gdLst/>
            <a:ahLst/>
            <a:cxnLst/>
            <a:rect r="r" b="b" t="t" l="l"/>
            <a:pathLst>
              <a:path h="5008298" w="5605618">
                <a:moveTo>
                  <a:pt x="0" y="0"/>
                </a:moveTo>
                <a:lnTo>
                  <a:pt x="5605618" y="0"/>
                </a:lnTo>
                <a:lnTo>
                  <a:pt x="5605618" y="5008298"/>
                </a:lnTo>
                <a:lnTo>
                  <a:pt x="0" y="5008298"/>
                </a:lnTo>
                <a:lnTo>
                  <a:pt x="0" y="0"/>
                </a:lnTo>
                <a:close/>
              </a:path>
            </a:pathLst>
          </a:custGeom>
          <a:blipFill>
            <a:blip r:embed="rId3"/>
            <a:stretch>
              <a:fillRect l="0" t="0" r="0" b="0"/>
            </a:stretch>
          </a:blipFill>
        </p:spPr>
      </p:sp>
      <p:sp>
        <p:nvSpPr>
          <p:cNvPr name="Freeform 7" id="7"/>
          <p:cNvSpPr/>
          <p:nvPr/>
        </p:nvSpPr>
        <p:spPr>
          <a:xfrm flipH="false" flipV="false" rot="0">
            <a:off x="2090084" y="3976486"/>
            <a:ext cx="6588703" cy="4990365"/>
          </a:xfrm>
          <a:custGeom>
            <a:avLst/>
            <a:gdLst/>
            <a:ahLst/>
            <a:cxnLst/>
            <a:rect r="r" b="b" t="t" l="l"/>
            <a:pathLst>
              <a:path h="4990365" w="6588703">
                <a:moveTo>
                  <a:pt x="0" y="0"/>
                </a:moveTo>
                <a:lnTo>
                  <a:pt x="6588703" y="0"/>
                </a:lnTo>
                <a:lnTo>
                  <a:pt x="6588703" y="4990365"/>
                </a:lnTo>
                <a:lnTo>
                  <a:pt x="0" y="4990365"/>
                </a:lnTo>
                <a:lnTo>
                  <a:pt x="0" y="0"/>
                </a:lnTo>
                <a:close/>
              </a:path>
            </a:pathLst>
          </a:custGeom>
          <a:blipFill>
            <a:blip r:embed="rId4"/>
            <a:stretch>
              <a:fillRect l="0" t="0" r="0" b="0"/>
            </a:stretch>
          </a:blipFill>
        </p:spPr>
      </p:sp>
      <p:sp>
        <p:nvSpPr>
          <p:cNvPr name="TextBox 8" id="8"/>
          <p:cNvSpPr txBox="true"/>
          <p:nvPr/>
        </p:nvSpPr>
        <p:spPr>
          <a:xfrm rot="0">
            <a:off x="2053837" y="234722"/>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sp>
        <p:nvSpPr>
          <p:cNvPr name="TextBox 9" id="9"/>
          <p:cNvSpPr txBox="true"/>
          <p:nvPr/>
        </p:nvSpPr>
        <p:spPr>
          <a:xfrm rot="0">
            <a:off x="3041020" y="2588496"/>
            <a:ext cx="11275534" cy="581025"/>
          </a:xfrm>
          <a:prstGeom prst="rect">
            <a:avLst/>
          </a:prstGeom>
        </p:spPr>
        <p:txBody>
          <a:bodyPr anchor="t" rtlCol="false" tIns="0" lIns="0" bIns="0" rIns="0">
            <a:spAutoFit/>
          </a:bodyPr>
          <a:lstStyle/>
          <a:p>
            <a:pPr algn="ctr">
              <a:lnSpc>
                <a:spcPts val="4200"/>
              </a:lnSpc>
            </a:pPr>
            <a:r>
              <a:rPr lang="en-US" sz="3500" spc="171">
                <a:solidFill>
                  <a:srgbClr val="290606"/>
                </a:solidFill>
                <a:latin typeface="Telegraf"/>
              </a:rPr>
              <a:t> </a:t>
            </a:r>
            <a:r>
              <a:rPr lang="en-US" sz="3500" spc="171" u="sng">
                <a:solidFill>
                  <a:srgbClr val="290606"/>
                </a:solidFill>
                <a:latin typeface="Telegraf Bold"/>
              </a:rPr>
              <a:t>Frontend</a:t>
            </a:r>
          </a:p>
        </p:txBody>
      </p:sp>
      <p:sp>
        <p:nvSpPr>
          <p:cNvPr name="Freeform 10" id="10"/>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5"/>
            <a:stretch>
              <a:fillRect l="0" t="-103" r="0" b="-103"/>
            </a:stretch>
          </a:blipFill>
          <a:ln cap="sq">
            <a:noFill/>
            <a:prstDash val="solid"/>
            <a:miter/>
          </a:ln>
        </p:spPr>
      </p:sp>
      <p:sp>
        <p:nvSpPr>
          <p:cNvPr name="TextBox 11" id="11"/>
          <p:cNvSpPr txBox="true"/>
          <p:nvPr/>
        </p:nvSpPr>
        <p:spPr>
          <a:xfrm rot="0">
            <a:off x="3527430" y="9562332"/>
            <a:ext cx="3148105" cy="724668"/>
          </a:xfrm>
          <a:prstGeom prst="rect">
            <a:avLst/>
          </a:prstGeom>
        </p:spPr>
        <p:txBody>
          <a:bodyPr anchor="t" rtlCol="false" tIns="0" lIns="0" bIns="0" rIns="0">
            <a:spAutoFit/>
          </a:bodyPr>
          <a:lstStyle/>
          <a:p>
            <a:pPr algn="ctr">
              <a:lnSpc>
                <a:spcPts val="4724"/>
              </a:lnSpc>
              <a:spcBef>
                <a:spcPct val="0"/>
              </a:spcBef>
            </a:pPr>
            <a:r>
              <a:rPr lang="en-US" sz="4724" spc="231">
                <a:solidFill>
                  <a:srgbClr val="290606"/>
                </a:solidFill>
                <a:latin typeface="Cheddar"/>
              </a:rPr>
              <a:t>HOME SCREEN</a:t>
            </a:r>
          </a:p>
        </p:txBody>
      </p:sp>
      <p:sp>
        <p:nvSpPr>
          <p:cNvPr name="TextBox 12" id="12"/>
          <p:cNvSpPr txBox="true"/>
          <p:nvPr/>
        </p:nvSpPr>
        <p:spPr>
          <a:xfrm rot="0">
            <a:off x="11558943" y="9427524"/>
            <a:ext cx="4471579" cy="724668"/>
          </a:xfrm>
          <a:prstGeom prst="rect">
            <a:avLst/>
          </a:prstGeom>
        </p:spPr>
        <p:txBody>
          <a:bodyPr anchor="t" rtlCol="false" tIns="0" lIns="0" bIns="0" rIns="0">
            <a:spAutoFit/>
          </a:bodyPr>
          <a:lstStyle/>
          <a:p>
            <a:pPr algn="ctr">
              <a:lnSpc>
                <a:spcPts val="4724"/>
              </a:lnSpc>
              <a:spcBef>
                <a:spcPct val="0"/>
              </a:spcBef>
            </a:pPr>
            <a:r>
              <a:rPr lang="en-US" sz="4724" spc="231">
                <a:solidFill>
                  <a:srgbClr val="290606"/>
                </a:solidFill>
                <a:latin typeface="Cheddar"/>
              </a:rPr>
              <a:t>ISSUE BOOK SCREEN</a:t>
            </a: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905122" y="3349260"/>
            <a:ext cx="16373228" cy="6087789"/>
            <a:chOff x="0" y="0"/>
            <a:chExt cx="4312290" cy="1603368"/>
          </a:xfrm>
        </p:grpSpPr>
        <p:sp>
          <p:nvSpPr>
            <p:cNvPr name="Freeform 4" id="4"/>
            <p:cNvSpPr/>
            <p:nvPr/>
          </p:nvSpPr>
          <p:spPr>
            <a:xfrm flipH="false" flipV="false" rot="0">
              <a:off x="0" y="0"/>
              <a:ext cx="4312290" cy="1603368"/>
            </a:xfrm>
            <a:custGeom>
              <a:avLst/>
              <a:gdLst/>
              <a:ahLst/>
              <a:cxnLst/>
              <a:rect r="r" b="b" t="t" l="l"/>
              <a:pathLst>
                <a:path h="1603368" w="4312290">
                  <a:moveTo>
                    <a:pt x="24115" y="0"/>
                  </a:moveTo>
                  <a:lnTo>
                    <a:pt x="4288175" y="0"/>
                  </a:lnTo>
                  <a:cubicBezTo>
                    <a:pt x="4294571" y="0"/>
                    <a:pt x="4300705" y="2541"/>
                    <a:pt x="4305227" y="7063"/>
                  </a:cubicBezTo>
                  <a:cubicBezTo>
                    <a:pt x="4309750" y="11585"/>
                    <a:pt x="4312290" y="17719"/>
                    <a:pt x="4312290" y="24115"/>
                  </a:cubicBezTo>
                  <a:lnTo>
                    <a:pt x="4312290" y="1579253"/>
                  </a:lnTo>
                  <a:cubicBezTo>
                    <a:pt x="4312290" y="1592572"/>
                    <a:pt x="4301494" y="1603368"/>
                    <a:pt x="4288175" y="1603368"/>
                  </a:cubicBezTo>
                  <a:lnTo>
                    <a:pt x="24115" y="1603368"/>
                  </a:lnTo>
                  <a:cubicBezTo>
                    <a:pt x="17719" y="1603368"/>
                    <a:pt x="11585" y="1600828"/>
                    <a:pt x="7063" y="1596305"/>
                  </a:cubicBezTo>
                  <a:cubicBezTo>
                    <a:pt x="2541" y="1591783"/>
                    <a:pt x="0" y="1585649"/>
                    <a:pt x="0" y="1579253"/>
                  </a:cubicBezTo>
                  <a:lnTo>
                    <a:pt x="0" y="24115"/>
                  </a:lnTo>
                  <a:cubicBezTo>
                    <a:pt x="0" y="17719"/>
                    <a:pt x="2541" y="11585"/>
                    <a:pt x="7063" y="7063"/>
                  </a:cubicBezTo>
                  <a:cubicBezTo>
                    <a:pt x="11585" y="2541"/>
                    <a:pt x="17719" y="0"/>
                    <a:pt x="24115" y="0"/>
                  </a:cubicBezTo>
                  <a:close/>
                </a:path>
              </a:pathLst>
            </a:custGeom>
            <a:solidFill>
              <a:srgbClr val="02B676">
                <a:alpha val="21961"/>
              </a:srgbClr>
            </a:solidFill>
          </p:spPr>
        </p:sp>
        <p:sp>
          <p:nvSpPr>
            <p:cNvPr name="TextBox 5" id="5"/>
            <p:cNvSpPr txBox="true"/>
            <p:nvPr/>
          </p:nvSpPr>
          <p:spPr>
            <a:xfrm>
              <a:off x="0" y="-66675"/>
              <a:ext cx="4312290" cy="167004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
        <p:nvSpPr>
          <p:cNvPr name="Freeform 7" id="7"/>
          <p:cNvSpPr/>
          <p:nvPr/>
        </p:nvSpPr>
        <p:spPr>
          <a:xfrm flipH="false" flipV="false" rot="0">
            <a:off x="2053837" y="3797075"/>
            <a:ext cx="6781217" cy="5192158"/>
          </a:xfrm>
          <a:custGeom>
            <a:avLst/>
            <a:gdLst/>
            <a:ahLst/>
            <a:cxnLst/>
            <a:rect r="r" b="b" t="t" l="l"/>
            <a:pathLst>
              <a:path h="5192158" w="6781217">
                <a:moveTo>
                  <a:pt x="0" y="0"/>
                </a:moveTo>
                <a:lnTo>
                  <a:pt x="6781217" y="0"/>
                </a:lnTo>
                <a:lnTo>
                  <a:pt x="6781217" y="5192159"/>
                </a:lnTo>
                <a:lnTo>
                  <a:pt x="0" y="5192159"/>
                </a:lnTo>
                <a:lnTo>
                  <a:pt x="0" y="0"/>
                </a:lnTo>
                <a:close/>
              </a:path>
            </a:pathLst>
          </a:custGeom>
          <a:blipFill>
            <a:blip r:embed="rId4"/>
            <a:stretch>
              <a:fillRect l="0" t="0" r="0" b="0"/>
            </a:stretch>
          </a:blipFill>
        </p:spPr>
      </p:sp>
      <p:sp>
        <p:nvSpPr>
          <p:cNvPr name="Freeform 8" id="8"/>
          <p:cNvSpPr/>
          <p:nvPr/>
        </p:nvSpPr>
        <p:spPr>
          <a:xfrm flipH="false" flipV="false" rot="0">
            <a:off x="10197337" y="3797075"/>
            <a:ext cx="6346471" cy="5226506"/>
          </a:xfrm>
          <a:custGeom>
            <a:avLst/>
            <a:gdLst/>
            <a:ahLst/>
            <a:cxnLst/>
            <a:rect r="r" b="b" t="t" l="l"/>
            <a:pathLst>
              <a:path h="5226506" w="6346471">
                <a:moveTo>
                  <a:pt x="0" y="0"/>
                </a:moveTo>
                <a:lnTo>
                  <a:pt x="6346471" y="0"/>
                </a:lnTo>
                <a:lnTo>
                  <a:pt x="6346471" y="5226506"/>
                </a:lnTo>
                <a:lnTo>
                  <a:pt x="0" y="5226506"/>
                </a:lnTo>
                <a:lnTo>
                  <a:pt x="0" y="0"/>
                </a:lnTo>
                <a:close/>
              </a:path>
            </a:pathLst>
          </a:custGeom>
          <a:blipFill>
            <a:blip r:embed="rId5"/>
            <a:stretch>
              <a:fillRect l="0" t="0" r="0" b="0"/>
            </a:stretch>
          </a:blipFill>
        </p:spPr>
      </p:sp>
      <p:sp>
        <p:nvSpPr>
          <p:cNvPr name="TextBox 9" id="9"/>
          <p:cNvSpPr txBox="true"/>
          <p:nvPr/>
        </p:nvSpPr>
        <p:spPr>
          <a:xfrm rot="0">
            <a:off x="2053837" y="234722"/>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sp>
        <p:nvSpPr>
          <p:cNvPr name="TextBox 10" id="10"/>
          <p:cNvSpPr txBox="true"/>
          <p:nvPr/>
        </p:nvSpPr>
        <p:spPr>
          <a:xfrm rot="0">
            <a:off x="3041020" y="2588496"/>
            <a:ext cx="11275534" cy="581025"/>
          </a:xfrm>
          <a:prstGeom prst="rect">
            <a:avLst/>
          </a:prstGeom>
        </p:spPr>
        <p:txBody>
          <a:bodyPr anchor="t" rtlCol="false" tIns="0" lIns="0" bIns="0" rIns="0">
            <a:spAutoFit/>
          </a:bodyPr>
          <a:lstStyle/>
          <a:p>
            <a:pPr algn="ctr">
              <a:lnSpc>
                <a:spcPts val="4200"/>
              </a:lnSpc>
            </a:pPr>
            <a:r>
              <a:rPr lang="en-US" sz="3500" spc="171">
                <a:solidFill>
                  <a:srgbClr val="290606"/>
                </a:solidFill>
                <a:latin typeface="Telegraf"/>
              </a:rPr>
              <a:t> </a:t>
            </a:r>
            <a:r>
              <a:rPr lang="en-US" sz="3500" spc="171" u="sng">
                <a:solidFill>
                  <a:srgbClr val="290606"/>
                </a:solidFill>
                <a:latin typeface="Telegraf Bold"/>
              </a:rPr>
              <a:t>Frontend</a:t>
            </a:r>
          </a:p>
        </p:txBody>
      </p:sp>
      <p:sp>
        <p:nvSpPr>
          <p:cNvPr name="TextBox 11" id="11"/>
          <p:cNvSpPr txBox="true"/>
          <p:nvPr/>
        </p:nvSpPr>
        <p:spPr>
          <a:xfrm rot="0">
            <a:off x="2592978" y="9562332"/>
            <a:ext cx="5017009" cy="724668"/>
          </a:xfrm>
          <a:prstGeom prst="rect">
            <a:avLst/>
          </a:prstGeom>
        </p:spPr>
        <p:txBody>
          <a:bodyPr anchor="t" rtlCol="false" tIns="0" lIns="0" bIns="0" rIns="0">
            <a:spAutoFit/>
          </a:bodyPr>
          <a:lstStyle/>
          <a:p>
            <a:pPr algn="ctr">
              <a:lnSpc>
                <a:spcPts val="4724"/>
              </a:lnSpc>
              <a:spcBef>
                <a:spcPct val="0"/>
              </a:spcBef>
            </a:pPr>
            <a:r>
              <a:rPr lang="en-US" sz="4724" spc="231">
                <a:solidFill>
                  <a:srgbClr val="290606"/>
                </a:solidFill>
                <a:latin typeface="Cheddar"/>
              </a:rPr>
              <a:t>RETURN-BOOK SCREEN</a:t>
            </a:r>
          </a:p>
        </p:txBody>
      </p:sp>
      <p:sp>
        <p:nvSpPr>
          <p:cNvPr name="TextBox 12" id="12"/>
          <p:cNvSpPr txBox="true"/>
          <p:nvPr/>
        </p:nvSpPr>
        <p:spPr>
          <a:xfrm rot="0">
            <a:off x="10756466" y="9427524"/>
            <a:ext cx="5787342" cy="724668"/>
          </a:xfrm>
          <a:prstGeom prst="rect">
            <a:avLst/>
          </a:prstGeom>
        </p:spPr>
        <p:txBody>
          <a:bodyPr anchor="t" rtlCol="false" tIns="0" lIns="0" bIns="0" rIns="0">
            <a:spAutoFit/>
          </a:bodyPr>
          <a:lstStyle/>
          <a:p>
            <a:pPr algn="ctr">
              <a:lnSpc>
                <a:spcPts val="4724"/>
              </a:lnSpc>
              <a:spcBef>
                <a:spcPct val="0"/>
              </a:spcBef>
            </a:pPr>
            <a:r>
              <a:rPr lang="en-US" sz="4724" spc="231">
                <a:solidFill>
                  <a:srgbClr val="290606"/>
                </a:solidFill>
                <a:latin typeface="Cheddar"/>
              </a:rPr>
              <a:t>STUDENT-PORTAL SCREEN</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2320261" y="44450"/>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grpSp>
        <p:nvGrpSpPr>
          <p:cNvPr name="Group 4" id="4"/>
          <p:cNvGrpSpPr/>
          <p:nvPr/>
        </p:nvGrpSpPr>
        <p:grpSpPr>
          <a:xfrm rot="0">
            <a:off x="351218" y="2636121"/>
            <a:ext cx="17187986" cy="7371439"/>
            <a:chOff x="0" y="0"/>
            <a:chExt cx="4526877" cy="1941449"/>
          </a:xfrm>
        </p:grpSpPr>
        <p:sp>
          <p:nvSpPr>
            <p:cNvPr name="Freeform 5" id="5"/>
            <p:cNvSpPr/>
            <p:nvPr/>
          </p:nvSpPr>
          <p:spPr>
            <a:xfrm flipH="false" flipV="false" rot="0">
              <a:off x="0" y="0"/>
              <a:ext cx="4526877" cy="1941449"/>
            </a:xfrm>
            <a:custGeom>
              <a:avLst/>
              <a:gdLst/>
              <a:ahLst/>
              <a:cxnLst/>
              <a:rect r="r" b="b" t="t" l="l"/>
              <a:pathLst>
                <a:path h="1941449" w="4526877">
                  <a:moveTo>
                    <a:pt x="22972" y="0"/>
                  </a:moveTo>
                  <a:lnTo>
                    <a:pt x="4503905" y="0"/>
                  </a:lnTo>
                  <a:cubicBezTo>
                    <a:pt x="4516593" y="0"/>
                    <a:pt x="4526877" y="10285"/>
                    <a:pt x="4526877" y="22972"/>
                  </a:cubicBezTo>
                  <a:lnTo>
                    <a:pt x="4526877" y="1918477"/>
                  </a:lnTo>
                  <a:cubicBezTo>
                    <a:pt x="4526877" y="1931164"/>
                    <a:pt x="4516593" y="1941449"/>
                    <a:pt x="4503905" y="1941449"/>
                  </a:cubicBezTo>
                  <a:lnTo>
                    <a:pt x="22972" y="1941449"/>
                  </a:lnTo>
                  <a:cubicBezTo>
                    <a:pt x="10285" y="1941449"/>
                    <a:pt x="0" y="1931164"/>
                    <a:pt x="0" y="1918477"/>
                  </a:cubicBezTo>
                  <a:lnTo>
                    <a:pt x="0" y="22972"/>
                  </a:lnTo>
                  <a:cubicBezTo>
                    <a:pt x="0" y="10285"/>
                    <a:pt x="10285" y="0"/>
                    <a:pt x="22972" y="0"/>
                  </a:cubicBezTo>
                  <a:close/>
                </a:path>
              </a:pathLst>
            </a:custGeom>
            <a:solidFill>
              <a:srgbClr val="02B676">
                <a:alpha val="74902"/>
              </a:srgbClr>
            </a:solidFill>
          </p:spPr>
        </p:sp>
        <p:sp>
          <p:nvSpPr>
            <p:cNvPr name="TextBox 6" id="6"/>
            <p:cNvSpPr txBox="true"/>
            <p:nvPr/>
          </p:nvSpPr>
          <p:spPr>
            <a:xfrm>
              <a:off x="0" y="-66675"/>
              <a:ext cx="4526877" cy="200812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27881" y="2809875"/>
            <a:ext cx="16607295" cy="6448425"/>
          </a:xfrm>
          <a:prstGeom prst="rect">
            <a:avLst/>
          </a:prstGeom>
        </p:spPr>
        <p:txBody>
          <a:bodyPr anchor="t" rtlCol="false" tIns="0" lIns="0" bIns="0" rIns="0">
            <a:spAutoFit/>
          </a:bodyPr>
          <a:lstStyle/>
          <a:p>
            <a:pPr algn="ctr">
              <a:lnSpc>
                <a:spcPts val="4200"/>
              </a:lnSpc>
            </a:pPr>
            <a:r>
              <a:rPr lang="en-US" sz="3500" spc="171" u="sng">
                <a:solidFill>
                  <a:srgbClr val="290606"/>
                </a:solidFill>
                <a:latin typeface="Telegraf Bold"/>
              </a:rPr>
              <a:t>Enrollment Number Detection</a:t>
            </a:r>
          </a:p>
          <a:p>
            <a:pPr algn="ctr">
              <a:lnSpc>
                <a:spcPts val="4200"/>
              </a:lnSpc>
            </a:pPr>
          </a:p>
          <a:p>
            <a:pPr algn="ctr">
              <a:lnSpc>
                <a:spcPts val="4200"/>
              </a:lnSpc>
            </a:pPr>
            <a:r>
              <a:rPr lang="en-US" sz="3500" spc="171">
                <a:solidFill>
                  <a:srgbClr val="290606"/>
                </a:solidFill>
                <a:latin typeface="Telegraf Bold"/>
              </a:rPr>
              <a:t>It includes the use of two python libraries:</a:t>
            </a:r>
          </a:p>
          <a:p>
            <a:pPr algn="ctr" marL="755651" indent="-377825" lvl="1">
              <a:lnSpc>
                <a:spcPts val="4200"/>
              </a:lnSpc>
              <a:buFont typeface="Arial"/>
              <a:buChar char="•"/>
            </a:pPr>
            <a:r>
              <a:rPr lang="en-US" sz="3500" spc="171" u="sng">
                <a:solidFill>
                  <a:srgbClr val="290606"/>
                </a:solidFill>
                <a:latin typeface="Telegraf Bold"/>
              </a:rPr>
              <a:t>Pytesseract-</a:t>
            </a:r>
            <a:r>
              <a:rPr lang="en-US" sz="3500" spc="171">
                <a:solidFill>
                  <a:srgbClr val="290606"/>
                </a:solidFill>
                <a:latin typeface="Telegraf Bold"/>
              </a:rPr>
              <a:t> It is a OCR(Optical Character Recognition) tool for python that recognize or read the text embedded in images.</a:t>
            </a:r>
          </a:p>
          <a:p>
            <a:pPr algn="ctr" marL="755651" indent="-377825" lvl="1">
              <a:lnSpc>
                <a:spcPts val="4200"/>
              </a:lnSpc>
              <a:buFont typeface="Arial"/>
              <a:buChar char="•"/>
            </a:pPr>
            <a:r>
              <a:rPr lang="en-US" sz="3500" spc="171" u="sng">
                <a:solidFill>
                  <a:srgbClr val="290606"/>
                </a:solidFill>
                <a:latin typeface="Telegraf Bold"/>
              </a:rPr>
              <a:t>OpenCV- </a:t>
            </a:r>
            <a:r>
              <a:rPr lang="en-US" sz="3500" spc="171">
                <a:solidFill>
                  <a:srgbClr val="290606"/>
                </a:solidFill>
                <a:latin typeface="Telegraf Bold"/>
              </a:rPr>
              <a:t>It stands for Open-Source Computer vision Library. It is a library of programming functions mainly for real time computer vision. It is used for accessing the images.</a:t>
            </a:r>
          </a:p>
          <a:p>
            <a:pPr algn="ctr">
              <a:lnSpc>
                <a:spcPts val="4200"/>
              </a:lnSpc>
            </a:pPr>
            <a:r>
              <a:rPr lang="en-US" sz="3500" spc="171">
                <a:solidFill>
                  <a:srgbClr val="290606"/>
                </a:solidFill>
                <a:latin typeface="Telegraf Bold"/>
              </a:rPr>
              <a:t>In this step, the enrollment number from the identity cards is detected using the above two tools and then the detected information is stored in the backend.</a:t>
            </a:r>
          </a:p>
          <a:p>
            <a:pPr algn="ctr">
              <a:lnSpc>
                <a:spcPts val="4200"/>
              </a:lnSpc>
            </a:pPr>
          </a:p>
        </p:txBody>
      </p:sp>
      <p:sp>
        <p:nvSpPr>
          <p:cNvPr name="Freeform 8" id="8"/>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2472960" y="197829"/>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grpSp>
        <p:nvGrpSpPr>
          <p:cNvPr name="Group 4" id="4"/>
          <p:cNvGrpSpPr/>
          <p:nvPr/>
        </p:nvGrpSpPr>
        <p:grpSpPr>
          <a:xfrm rot="0">
            <a:off x="1902295" y="3584318"/>
            <a:ext cx="14508759" cy="6423242"/>
            <a:chOff x="0" y="0"/>
            <a:chExt cx="3821237" cy="1691718"/>
          </a:xfrm>
        </p:grpSpPr>
        <p:sp>
          <p:nvSpPr>
            <p:cNvPr name="Freeform 5" id="5"/>
            <p:cNvSpPr/>
            <p:nvPr/>
          </p:nvSpPr>
          <p:spPr>
            <a:xfrm flipH="false" flipV="false" rot="0">
              <a:off x="0" y="0"/>
              <a:ext cx="3821237" cy="1691718"/>
            </a:xfrm>
            <a:custGeom>
              <a:avLst/>
              <a:gdLst/>
              <a:ahLst/>
              <a:cxnLst/>
              <a:rect r="r" b="b" t="t" l="l"/>
              <a:pathLst>
                <a:path h="1691718" w="3821237">
                  <a:moveTo>
                    <a:pt x="27214" y="0"/>
                  </a:moveTo>
                  <a:lnTo>
                    <a:pt x="3794023" y="0"/>
                  </a:lnTo>
                  <a:cubicBezTo>
                    <a:pt x="3809053" y="0"/>
                    <a:pt x="3821237" y="12184"/>
                    <a:pt x="3821237" y="27214"/>
                  </a:cubicBezTo>
                  <a:lnTo>
                    <a:pt x="3821237" y="1664504"/>
                  </a:lnTo>
                  <a:cubicBezTo>
                    <a:pt x="3821237" y="1671722"/>
                    <a:pt x="3818370" y="1678644"/>
                    <a:pt x="3813266" y="1683747"/>
                  </a:cubicBezTo>
                  <a:cubicBezTo>
                    <a:pt x="3808163" y="1688851"/>
                    <a:pt x="3801241" y="1691718"/>
                    <a:pt x="3794023" y="1691718"/>
                  </a:cubicBezTo>
                  <a:lnTo>
                    <a:pt x="27214" y="1691718"/>
                  </a:lnTo>
                  <a:cubicBezTo>
                    <a:pt x="12184" y="1691718"/>
                    <a:pt x="0" y="1679534"/>
                    <a:pt x="0" y="1664504"/>
                  </a:cubicBezTo>
                  <a:lnTo>
                    <a:pt x="0" y="27214"/>
                  </a:lnTo>
                  <a:cubicBezTo>
                    <a:pt x="0" y="12184"/>
                    <a:pt x="12184" y="0"/>
                    <a:pt x="27214" y="0"/>
                  </a:cubicBezTo>
                  <a:close/>
                </a:path>
              </a:pathLst>
            </a:custGeom>
            <a:solidFill>
              <a:srgbClr val="02B676">
                <a:alpha val="25882"/>
              </a:srgbClr>
            </a:solidFill>
          </p:spPr>
        </p:sp>
        <p:sp>
          <p:nvSpPr>
            <p:cNvPr name="TextBox 6" id="6"/>
            <p:cNvSpPr txBox="true"/>
            <p:nvPr/>
          </p:nvSpPr>
          <p:spPr>
            <a:xfrm>
              <a:off x="0" y="-66675"/>
              <a:ext cx="3821237" cy="175839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536013" y="4086225"/>
            <a:ext cx="3381893" cy="5489721"/>
          </a:xfrm>
          <a:custGeom>
            <a:avLst/>
            <a:gdLst/>
            <a:ahLst/>
            <a:cxnLst/>
            <a:rect r="r" b="b" t="t" l="l"/>
            <a:pathLst>
              <a:path h="5489721" w="3381893">
                <a:moveTo>
                  <a:pt x="0" y="0"/>
                </a:moveTo>
                <a:lnTo>
                  <a:pt x="3381893" y="0"/>
                </a:lnTo>
                <a:lnTo>
                  <a:pt x="3381893" y="5489721"/>
                </a:lnTo>
                <a:lnTo>
                  <a:pt x="0" y="5489721"/>
                </a:lnTo>
                <a:lnTo>
                  <a:pt x="0" y="0"/>
                </a:lnTo>
                <a:close/>
              </a:path>
            </a:pathLst>
          </a:custGeom>
          <a:blipFill>
            <a:blip r:embed="rId3"/>
            <a:stretch>
              <a:fillRect l="0" t="0" r="0" b="0"/>
            </a:stretch>
          </a:blipFill>
        </p:spPr>
      </p:sp>
      <p:sp>
        <p:nvSpPr>
          <p:cNvPr name="Freeform 8" id="8"/>
          <p:cNvSpPr/>
          <p:nvPr/>
        </p:nvSpPr>
        <p:spPr>
          <a:xfrm flipH="false" flipV="false" rot="0">
            <a:off x="8531529" y="6082800"/>
            <a:ext cx="7191330" cy="2913583"/>
          </a:xfrm>
          <a:custGeom>
            <a:avLst/>
            <a:gdLst/>
            <a:ahLst/>
            <a:cxnLst/>
            <a:rect r="r" b="b" t="t" l="l"/>
            <a:pathLst>
              <a:path h="2913583" w="7191330">
                <a:moveTo>
                  <a:pt x="0" y="0"/>
                </a:moveTo>
                <a:lnTo>
                  <a:pt x="7191330" y="0"/>
                </a:lnTo>
                <a:lnTo>
                  <a:pt x="7191330" y="2913584"/>
                </a:lnTo>
                <a:lnTo>
                  <a:pt x="0" y="2913584"/>
                </a:lnTo>
                <a:lnTo>
                  <a:pt x="0" y="0"/>
                </a:lnTo>
                <a:close/>
              </a:path>
            </a:pathLst>
          </a:custGeom>
          <a:blipFill>
            <a:blip r:embed="rId4"/>
            <a:stretch>
              <a:fillRect l="0" t="0" r="0" b="0"/>
            </a:stretch>
          </a:blipFill>
        </p:spPr>
      </p:sp>
      <p:sp>
        <p:nvSpPr>
          <p:cNvPr name="TextBox 9" id="9"/>
          <p:cNvSpPr txBox="true"/>
          <p:nvPr/>
        </p:nvSpPr>
        <p:spPr>
          <a:xfrm rot="0">
            <a:off x="351218" y="2537804"/>
            <a:ext cx="16607295" cy="619125"/>
          </a:xfrm>
          <a:prstGeom prst="rect">
            <a:avLst/>
          </a:prstGeom>
        </p:spPr>
        <p:txBody>
          <a:bodyPr anchor="t" rtlCol="false" tIns="0" lIns="0" bIns="0" rIns="0">
            <a:spAutoFit/>
          </a:bodyPr>
          <a:lstStyle/>
          <a:p>
            <a:pPr algn="ctr">
              <a:lnSpc>
                <a:spcPts val="4559"/>
              </a:lnSpc>
            </a:pPr>
            <a:r>
              <a:rPr lang="en-US" sz="3799" spc="186" u="sng">
                <a:solidFill>
                  <a:srgbClr val="290606"/>
                </a:solidFill>
                <a:latin typeface="Telegraf Bold"/>
              </a:rPr>
              <a:t>Enrollment Number Detection</a:t>
            </a:r>
          </a:p>
        </p:txBody>
      </p:sp>
      <p:sp>
        <p:nvSpPr>
          <p:cNvPr name="Freeform 10" id="10"/>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5"/>
            <a:stretch>
              <a:fillRect l="0" t="-103" r="0" b="-103"/>
            </a:stretch>
          </a:blipFill>
          <a:ln cap="sq">
            <a:noFill/>
            <a:prstDash val="solid"/>
            <a:miter/>
          </a:ln>
        </p:spPr>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2793719" y="-9525"/>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grpSp>
        <p:nvGrpSpPr>
          <p:cNvPr name="Group 4" id="4"/>
          <p:cNvGrpSpPr/>
          <p:nvPr/>
        </p:nvGrpSpPr>
        <p:grpSpPr>
          <a:xfrm rot="0">
            <a:off x="351218" y="2636121"/>
            <a:ext cx="17187986" cy="7371439"/>
            <a:chOff x="0" y="0"/>
            <a:chExt cx="4526877" cy="1941449"/>
          </a:xfrm>
        </p:grpSpPr>
        <p:sp>
          <p:nvSpPr>
            <p:cNvPr name="Freeform 5" id="5"/>
            <p:cNvSpPr/>
            <p:nvPr/>
          </p:nvSpPr>
          <p:spPr>
            <a:xfrm flipH="false" flipV="false" rot="0">
              <a:off x="0" y="0"/>
              <a:ext cx="4526877" cy="1941449"/>
            </a:xfrm>
            <a:custGeom>
              <a:avLst/>
              <a:gdLst/>
              <a:ahLst/>
              <a:cxnLst/>
              <a:rect r="r" b="b" t="t" l="l"/>
              <a:pathLst>
                <a:path h="1941449" w="4526877">
                  <a:moveTo>
                    <a:pt x="22972" y="0"/>
                  </a:moveTo>
                  <a:lnTo>
                    <a:pt x="4503905" y="0"/>
                  </a:lnTo>
                  <a:cubicBezTo>
                    <a:pt x="4516593" y="0"/>
                    <a:pt x="4526877" y="10285"/>
                    <a:pt x="4526877" y="22972"/>
                  </a:cubicBezTo>
                  <a:lnTo>
                    <a:pt x="4526877" y="1918477"/>
                  </a:lnTo>
                  <a:cubicBezTo>
                    <a:pt x="4526877" y="1931164"/>
                    <a:pt x="4516593" y="1941449"/>
                    <a:pt x="4503905" y="1941449"/>
                  </a:cubicBezTo>
                  <a:lnTo>
                    <a:pt x="22972" y="1941449"/>
                  </a:lnTo>
                  <a:cubicBezTo>
                    <a:pt x="10285" y="1941449"/>
                    <a:pt x="0" y="1931164"/>
                    <a:pt x="0" y="1918477"/>
                  </a:cubicBezTo>
                  <a:lnTo>
                    <a:pt x="0" y="22972"/>
                  </a:lnTo>
                  <a:cubicBezTo>
                    <a:pt x="0" y="10285"/>
                    <a:pt x="10285" y="0"/>
                    <a:pt x="22972" y="0"/>
                  </a:cubicBezTo>
                  <a:close/>
                </a:path>
              </a:pathLst>
            </a:custGeom>
            <a:solidFill>
              <a:srgbClr val="02B676">
                <a:alpha val="74902"/>
              </a:srgbClr>
            </a:solidFill>
          </p:spPr>
        </p:sp>
        <p:sp>
          <p:nvSpPr>
            <p:cNvPr name="TextBox 6" id="6"/>
            <p:cNvSpPr txBox="true"/>
            <p:nvPr/>
          </p:nvSpPr>
          <p:spPr>
            <a:xfrm>
              <a:off x="0" y="-66675"/>
              <a:ext cx="4526877" cy="200812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09250" y="3117377"/>
            <a:ext cx="16550050" cy="6581775"/>
          </a:xfrm>
          <a:prstGeom prst="rect">
            <a:avLst/>
          </a:prstGeom>
        </p:spPr>
        <p:txBody>
          <a:bodyPr anchor="t" rtlCol="false" tIns="0" lIns="0" bIns="0" rIns="0">
            <a:spAutoFit/>
          </a:bodyPr>
          <a:lstStyle/>
          <a:p>
            <a:pPr algn="ctr">
              <a:lnSpc>
                <a:spcPts val="4200"/>
              </a:lnSpc>
            </a:pPr>
            <a:r>
              <a:rPr lang="en-US" sz="3500" spc="171" u="sng">
                <a:solidFill>
                  <a:srgbClr val="290606"/>
                </a:solidFill>
                <a:latin typeface="Telegraf Bold"/>
              </a:rPr>
              <a:t>Book Detection Model</a:t>
            </a:r>
          </a:p>
          <a:p>
            <a:pPr algn="l">
              <a:lnSpc>
                <a:spcPts val="3160"/>
              </a:lnSpc>
            </a:pPr>
          </a:p>
          <a:p>
            <a:pPr algn="l">
              <a:lnSpc>
                <a:spcPts val="3160"/>
              </a:lnSpc>
            </a:pPr>
            <a:r>
              <a:rPr lang="en-US" sz="2633" spc="129">
                <a:solidFill>
                  <a:srgbClr val="290606"/>
                </a:solidFill>
                <a:latin typeface="Telegraf Bold"/>
              </a:rPr>
              <a:t>The front-end is designed using Tkinter, with multiple frames for different sections (main menu, enrollment capture, and book barcode capture).</a:t>
            </a:r>
          </a:p>
          <a:p>
            <a:pPr algn="l">
              <a:lnSpc>
                <a:spcPts val="3160"/>
              </a:lnSpc>
            </a:pPr>
            <a:r>
              <a:rPr lang="en-US" sz="2633" spc="129">
                <a:solidFill>
                  <a:srgbClr val="290606"/>
                </a:solidFill>
                <a:latin typeface="Telegraf Bold"/>
              </a:rPr>
              <a:t>User interactions are handled with buttons, allowing transitions between different frames and triggering various functions.</a:t>
            </a:r>
          </a:p>
          <a:p>
            <a:pPr algn="l">
              <a:lnSpc>
                <a:spcPts val="3160"/>
              </a:lnSpc>
            </a:pPr>
            <a:r>
              <a:rPr lang="en-US" sz="2633" spc="129">
                <a:solidFill>
                  <a:srgbClr val="290606"/>
                </a:solidFill>
                <a:latin typeface="Telegraf Bold"/>
              </a:rPr>
              <a:t>Enrollment Number Capture:</a:t>
            </a:r>
          </a:p>
          <a:p>
            <a:pPr algn="l">
              <a:lnSpc>
                <a:spcPts val="3160"/>
              </a:lnSpc>
            </a:pPr>
            <a:r>
              <a:rPr lang="en-US" sz="2633" spc="129">
                <a:solidFill>
                  <a:srgbClr val="290606"/>
                </a:solidFill>
                <a:latin typeface="Telegraf Bold"/>
              </a:rPr>
              <a:t>Users capture an ID card image or manually enter an enrollment number using SimpleDialog. This information is stored in the database.</a:t>
            </a:r>
          </a:p>
          <a:p>
            <a:pPr algn="l">
              <a:lnSpc>
                <a:spcPts val="3160"/>
              </a:lnSpc>
            </a:pPr>
            <a:r>
              <a:rPr lang="en-US" sz="2633" spc="129">
                <a:solidFill>
                  <a:srgbClr val="290606"/>
                </a:solidFill>
                <a:latin typeface="Telegraf Bold"/>
              </a:rPr>
              <a:t>Book Barcode Capture:</a:t>
            </a:r>
          </a:p>
          <a:p>
            <a:pPr algn="l">
              <a:lnSpc>
                <a:spcPts val="3160"/>
              </a:lnSpc>
            </a:pPr>
            <a:r>
              <a:rPr lang="en-US" sz="2633" spc="129">
                <a:solidFill>
                  <a:srgbClr val="290606"/>
                </a:solidFill>
                <a:latin typeface="Telegraf Bold"/>
              </a:rPr>
              <a:t>The application uses OpenCV to interact with the camera and capture the book barcode image.</a:t>
            </a:r>
          </a:p>
          <a:p>
            <a:pPr algn="l">
              <a:lnSpc>
                <a:spcPts val="3160"/>
              </a:lnSpc>
            </a:pPr>
            <a:r>
              <a:rPr lang="en-US" sz="2633" spc="129">
                <a:solidFill>
                  <a:srgbClr val="290606"/>
                </a:solidFill>
                <a:latin typeface="Telegraf Bold"/>
              </a:rPr>
              <a:t>Pyzbar decodes the barcode from the captured image.</a:t>
            </a:r>
          </a:p>
          <a:p>
            <a:pPr algn="l">
              <a:lnSpc>
                <a:spcPts val="3160"/>
              </a:lnSpc>
            </a:pPr>
            <a:r>
              <a:rPr lang="en-US" sz="2633" spc="129">
                <a:solidFill>
                  <a:srgbClr val="290606"/>
                </a:solidFill>
                <a:latin typeface="Telegraf Bold"/>
              </a:rPr>
              <a:t>Once the barcode is detected, it is saved along with the enrollment number to a CSV file, tracking which book is issued to which student.</a:t>
            </a:r>
          </a:p>
          <a:p>
            <a:pPr algn="ctr">
              <a:lnSpc>
                <a:spcPts val="3160"/>
              </a:lnSpc>
            </a:pPr>
          </a:p>
        </p:txBody>
      </p:sp>
      <p:sp>
        <p:nvSpPr>
          <p:cNvPr name="Freeform 8" id="8"/>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781777" y="3242289"/>
            <a:ext cx="16724446" cy="6408701"/>
            <a:chOff x="0" y="0"/>
            <a:chExt cx="4404792" cy="1687888"/>
          </a:xfrm>
        </p:grpSpPr>
        <p:sp>
          <p:nvSpPr>
            <p:cNvPr name="Freeform 4" id="4"/>
            <p:cNvSpPr/>
            <p:nvPr/>
          </p:nvSpPr>
          <p:spPr>
            <a:xfrm flipH="false" flipV="false" rot="0">
              <a:off x="0" y="0"/>
              <a:ext cx="4404792" cy="1687888"/>
            </a:xfrm>
            <a:custGeom>
              <a:avLst/>
              <a:gdLst/>
              <a:ahLst/>
              <a:cxnLst/>
              <a:rect r="r" b="b" t="t" l="l"/>
              <a:pathLst>
                <a:path h="1687888" w="4404792">
                  <a:moveTo>
                    <a:pt x="23608" y="0"/>
                  </a:moveTo>
                  <a:lnTo>
                    <a:pt x="4381184" y="0"/>
                  </a:lnTo>
                  <a:cubicBezTo>
                    <a:pt x="4387445" y="0"/>
                    <a:pt x="4393450" y="2487"/>
                    <a:pt x="4397878" y="6915"/>
                  </a:cubicBezTo>
                  <a:cubicBezTo>
                    <a:pt x="4402305" y="11342"/>
                    <a:pt x="4404792" y="17347"/>
                    <a:pt x="4404792" y="23608"/>
                  </a:cubicBezTo>
                  <a:lnTo>
                    <a:pt x="4404792" y="1664280"/>
                  </a:lnTo>
                  <a:cubicBezTo>
                    <a:pt x="4404792" y="1670541"/>
                    <a:pt x="4402305" y="1676546"/>
                    <a:pt x="4397878" y="1680974"/>
                  </a:cubicBezTo>
                  <a:cubicBezTo>
                    <a:pt x="4393450" y="1685401"/>
                    <a:pt x="4387445" y="1687888"/>
                    <a:pt x="4381184" y="1687888"/>
                  </a:cubicBezTo>
                  <a:lnTo>
                    <a:pt x="23608" y="1687888"/>
                  </a:lnTo>
                  <a:cubicBezTo>
                    <a:pt x="17347" y="1687888"/>
                    <a:pt x="11342" y="1685401"/>
                    <a:pt x="6915" y="1680974"/>
                  </a:cubicBezTo>
                  <a:cubicBezTo>
                    <a:pt x="2487" y="1676546"/>
                    <a:pt x="0" y="1670541"/>
                    <a:pt x="0" y="1664280"/>
                  </a:cubicBezTo>
                  <a:lnTo>
                    <a:pt x="0" y="23608"/>
                  </a:lnTo>
                  <a:cubicBezTo>
                    <a:pt x="0" y="17347"/>
                    <a:pt x="2487" y="11342"/>
                    <a:pt x="6915" y="6915"/>
                  </a:cubicBezTo>
                  <a:cubicBezTo>
                    <a:pt x="11342" y="2487"/>
                    <a:pt x="17347" y="0"/>
                    <a:pt x="23608" y="0"/>
                  </a:cubicBezTo>
                  <a:close/>
                </a:path>
              </a:pathLst>
            </a:custGeom>
            <a:solidFill>
              <a:srgbClr val="02B676">
                <a:alpha val="25882"/>
              </a:srgbClr>
            </a:solidFill>
          </p:spPr>
        </p:sp>
        <p:sp>
          <p:nvSpPr>
            <p:cNvPr name="TextBox 5" id="5"/>
            <p:cNvSpPr txBox="true"/>
            <p:nvPr/>
          </p:nvSpPr>
          <p:spPr>
            <a:xfrm>
              <a:off x="0" y="-66675"/>
              <a:ext cx="4404792" cy="17545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70767" y="3658151"/>
            <a:ext cx="6656938" cy="5273895"/>
          </a:xfrm>
          <a:custGeom>
            <a:avLst/>
            <a:gdLst/>
            <a:ahLst/>
            <a:cxnLst/>
            <a:rect r="r" b="b" t="t" l="l"/>
            <a:pathLst>
              <a:path h="5273895" w="6656938">
                <a:moveTo>
                  <a:pt x="0" y="0"/>
                </a:moveTo>
                <a:lnTo>
                  <a:pt x="6656938" y="0"/>
                </a:lnTo>
                <a:lnTo>
                  <a:pt x="6656938" y="5273894"/>
                </a:lnTo>
                <a:lnTo>
                  <a:pt x="0" y="5273894"/>
                </a:lnTo>
                <a:lnTo>
                  <a:pt x="0" y="0"/>
                </a:lnTo>
                <a:close/>
              </a:path>
            </a:pathLst>
          </a:custGeom>
          <a:blipFill>
            <a:blip r:embed="rId3"/>
            <a:stretch>
              <a:fillRect l="0" t="0" r="0" b="0"/>
            </a:stretch>
          </a:blipFill>
        </p:spPr>
      </p:sp>
      <p:sp>
        <p:nvSpPr>
          <p:cNvPr name="Freeform 7" id="7"/>
          <p:cNvSpPr/>
          <p:nvPr/>
        </p:nvSpPr>
        <p:spPr>
          <a:xfrm flipH="false" flipV="false" rot="0">
            <a:off x="9656320" y="3592041"/>
            <a:ext cx="6633701" cy="5406114"/>
          </a:xfrm>
          <a:custGeom>
            <a:avLst/>
            <a:gdLst/>
            <a:ahLst/>
            <a:cxnLst/>
            <a:rect r="r" b="b" t="t" l="l"/>
            <a:pathLst>
              <a:path h="5406114" w="6633701">
                <a:moveTo>
                  <a:pt x="0" y="0"/>
                </a:moveTo>
                <a:lnTo>
                  <a:pt x="6633701" y="0"/>
                </a:lnTo>
                <a:lnTo>
                  <a:pt x="6633701" y="5406114"/>
                </a:lnTo>
                <a:lnTo>
                  <a:pt x="0" y="5406114"/>
                </a:lnTo>
                <a:lnTo>
                  <a:pt x="0" y="0"/>
                </a:lnTo>
                <a:close/>
              </a:path>
            </a:pathLst>
          </a:custGeom>
          <a:blipFill>
            <a:blip r:embed="rId4"/>
            <a:stretch>
              <a:fillRect l="-554" t="0" r="-554" b="0"/>
            </a:stretch>
          </a:blipFill>
        </p:spPr>
      </p:sp>
      <p:sp>
        <p:nvSpPr>
          <p:cNvPr name="TextBox 8" id="8"/>
          <p:cNvSpPr txBox="true"/>
          <p:nvPr/>
        </p:nvSpPr>
        <p:spPr>
          <a:xfrm rot="0">
            <a:off x="2793719" y="-9525"/>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sp>
        <p:nvSpPr>
          <p:cNvPr name="TextBox 9" id="9"/>
          <p:cNvSpPr txBox="true"/>
          <p:nvPr/>
        </p:nvSpPr>
        <p:spPr>
          <a:xfrm rot="0">
            <a:off x="3347864" y="2358180"/>
            <a:ext cx="10260360" cy="581025"/>
          </a:xfrm>
          <a:prstGeom prst="rect">
            <a:avLst/>
          </a:prstGeom>
        </p:spPr>
        <p:txBody>
          <a:bodyPr anchor="t" rtlCol="false" tIns="0" lIns="0" bIns="0" rIns="0">
            <a:spAutoFit/>
          </a:bodyPr>
          <a:lstStyle/>
          <a:p>
            <a:pPr algn="ctr">
              <a:lnSpc>
                <a:spcPts val="4251"/>
              </a:lnSpc>
            </a:pPr>
            <a:r>
              <a:rPr lang="en-US" sz="3543" spc="173" u="sng">
                <a:solidFill>
                  <a:srgbClr val="290606"/>
                </a:solidFill>
                <a:latin typeface="Telegraf Bold"/>
              </a:rPr>
              <a:t>Book Detection Model</a:t>
            </a:r>
          </a:p>
        </p:txBody>
      </p:sp>
      <p:sp>
        <p:nvSpPr>
          <p:cNvPr name="Freeform 10" id="10"/>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5"/>
            <a:stretch>
              <a:fillRect l="0" t="-103" r="0" b="-103"/>
            </a:stretch>
          </a:blipFill>
          <a:ln cap="sq">
            <a:noFill/>
            <a:prstDash val="solid"/>
            <a:miter/>
          </a:ln>
        </p:spPr>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2793719" y="-9525"/>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grpSp>
        <p:nvGrpSpPr>
          <p:cNvPr name="Group 4" id="4"/>
          <p:cNvGrpSpPr/>
          <p:nvPr/>
        </p:nvGrpSpPr>
        <p:grpSpPr>
          <a:xfrm rot="0">
            <a:off x="351218" y="2636121"/>
            <a:ext cx="17187986" cy="7371439"/>
            <a:chOff x="0" y="0"/>
            <a:chExt cx="4526877" cy="1941449"/>
          </a:xfrm>
        </p:grpSpPr>
        <p:sp>
          <p:nvSpPr>
            <p:cNvPr name="Freeform 5" id="5"/>
            <p:cNvSpPr/>
            <p:nvPr/>
          </p:nvSpPr>
          <p:spPr>
            <a:xfrm flipH="false" flipV="false" rot="0">
              <a:off x="0" y="0"/>
              <a:ext cx="4526877" cy="1941449"/>
            </a:xfrm>
            <a:custGeom>
              <a:avLst/>
              <a:gdLst/>
              <a:ahLst/>
              <a:cxnLst/>
              <a:rect r="r" b="b" t="t" l="l"/>
              <a:pathLst>
                <a:path h="1941449" w="4526877">
                  <a:moveTo>
                    <a:pt x="22972" y="0"/>
                  </a:moveTo>
                  <a:lnTo>
                    <a:pt x="4503905" y="0"/>
                  </a:lnTo>
                  <a:cubicBezTo>
                    <a:pt x="4516593" y="0"/>
                    <a:pt x="4526877" y="10285"/>
                    <a:pt x="4526877" y="22972"/>
                  </a:cubicBezTo>
                  <a:lnTo>
                    <a:pt x="4526877" y="1918477"/>
                  </a:lnTo>
                  <a:cubicBezTo>
                    <a:pt x="4526877" y="1931164"/>
                    <a:pt x="4516593" y="1941449"/>
                    <a:pt x="4503905" y="1941449"/>
                  </a:cubicBezTo>
                  <a:lnTo>
                    <a:pt x="22972" y="1941449"/>
                  </a:lnTo>
                  <a:cubicBezTo>
                    <a:pt x="10285" y="1941449"/>
                    <a:pt x="0" y="1931164"/>
                    <a:pt x="0" y="1918477"/>
                  </a:cubicBezTo>
                  <a:lnTo>
                    <a:pt x="0" y="22972"/>
                  </a:lnTo>
                  <a:cubicBezTo>
                    <a:pt x="0" y="10285"/>
                    <a:pt x="10285" y="0"/>
                    <a:pt x="22972" y="0"/>
                  </a:cubicBezTo>
                  <a:close/>
                </a:path>
              </a:pathLst>
            </a:custGeom>
            <a:solidFill>
              <a:srgbClr val="02B676">
                <a:alpha val="74902"/>
              </a:srgbClr>
            </a:solidFill>
          </p:spPr>
        </p:sp>
        <p:sp>
          <p:nvSpPr>
            <p:cNvPr name="TextBox 6" id="6"/>
            <p:cNvSpPr txBox="true"/>
            <p:nvPr/>
          </p:nvSpPr>
          <p:spPr>
            <a:xfrm>
              <a:off x="0" y="-66675"/>
              <a:ext cx="4526877" cy="200812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17173" y="3340516"/>
            <a:ext cx="16256077" cy="5915025"/>
          </a:xfrm>
          <a:prstGeom prst="rect">
            <a:avLst/>
          </a:prstGeom>
        </p:spPr>
        <p:txBody>
          <a:bodyPr anchor="t" rtlCol="false" tIns="0" lIns="0" bIns="0" rIns="0">
            <a:spAutoFit/>
          </a:bodyPr>
          <a:lstStyle/>
          <a:p>
            <a:pPr algn="ctr">
              <a:lnSpc>
                <a:spcPts val="4200"/>
              </a:lnSpc>
            </a:pPr>
            <a:r>
              <a:rPr lang="en-US" sz="3500" spc="171" u="sng">
                <a:solidFill>
                  <a:srgbClr val="290606"/>
                </a:solidFill>
                <a:latin typeface="Telegraf Bold"/>
              </a:rPr>
              <a:t>Backend</a:t>
            </a:r>
          </a:p>
          <a:p>
            <a:pPr algn="ctr">
              <a:lnSpc>
                <a:spcPts val="4200"/>
              </a:lnSpc>
            </a:pPr>
          </a:p>
          <a:p>
            <a:pPr algn="l">
              <a:lnSpc>
                <a:spcPts val="4200"/>
              </a:lnSpc>
            </a:pPr>
            <a:r>
              <a:rPr lang="en-US" sz="3500" spc="171">
                <a:solidFill>
                  <a:srgbClr val="290606"/>
                </a:solidFill>
                <a:latin typeface="Telegraf Bold"/>
              </a:rPr>
              <a:t>The backend of this project is implemented using MySQL and Python using MySQL connector.</a:t>
            </a:r>
          </a:p>
          <a:p>
            <a:pPr algn="l">
              <a:lnSpc>
                <a:spcPts val="4200"/>
              </a:lnSpc>
            </a:pPr>
            <a:r>
              <a:rPr lang="en-US" sz="3500" spc="171">
                <a:solidFill>
                  <a:srgbClr val="290606"/>
                </a:solidFill>
                <a:latin typeface="Telegraf Bold"/>
              </a:rPr>
              <a:t>It includes one database- Intellib having two tables :-</a:t>
            </a:r>
          </a:p>
          <a:p>
            <a:pPr algn="l" marL="755651" indent="-377825" lvl="1">
              <a:lnSpc>
                <a:spcPts val="4200"/>
              </a:lnSpc>
              <a:buFont typeface="Arial"/>
              <a:buChar char="•"/>
            </a:pPr>
            <a:r>
              <a:rPr lang="en-US" sz="3500" spc="171">
                <a:solidFill>
                  <a:srgbClr val="290606"/>
                </a:solidFill>
                <a:latin typeface="Telegraf Bold"/>
              </a:rPr>
              <a:t>book_issue : It includes all the details of the issued books and the issuer of the book.</a:t>
            </a:r>
          </a:p>
          <a:p>
            <a:pPr algn="l" marL="755651" indent="-377825" lvl="1">
              <a:lnSpc>
                <a:spcPts val="4200"/>
              </a:lnSpc>
              <a:buFont typeface="Arial"/>
              <a:buChar char="•"/>
            </a:pPr>
            <a:r>
              <a:rPr lang="en-US" sz="3500" spc="171">
                <a:solidFill>
                  <a:srgbClr val="290606"/>
                </a:solidFill>
                <a:latin typeface="Telegraf Bold"/>
              </a:rPr>
              <a:t>student_record : It has all the student details such as names, enrollment number, contact, semester.</a:t>
            </a:r>
          </a:p>
          <a:p>
            <a:pPr algn="ctr">
              <a:lnSpc>
                <a:spcPts val="4200"/>
              </a:lnSpc>
            </a:pPr>
          </a:p>
          <a:p>
            <a:pPr algn="ctr">
              <a:lnSpc>
                <a:spcPts val="4200"/>
              </a:lnSpc>
            </a:pPr>
          </a:p>
        </p:txBody>
      </p:sp>
      <p:sp>
        <p:nvSpPr>
          <p:cNvPr name="Freeform 8" id="8"/>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5070362" y="3453898"/>
            <a:ext cx="9968179" cy="2280277"/>
          </a:xfrm>
          <a:prstGeom prst="rect">
            <a:avLst/>
          </a:prstGeom>
        </p:spPr>
        <p:txBody>
          <a:bodyPr anchor="t" rtlCol="false" tIns="0" lIns="0" bIns="0" rIns="0">
            <a:spAutoFit/>
          </a:bodyPr>
          <a:lstStyle/>
          <a:p>
            <a:pPr algn="ctr">
              <a:lnSpc>
                <a:spcPts val="4460"/>
              </a:lnSpc>
              <a:spcBef>
                <a:spcPct val="0"/>
              </a:spcBef>
            </a:pPr>
            <a:r>
              <a:rPr lang="en-US" sz="3186">
                <a:solidFill>
                  <a:srgbClr val="000000"/>
                </a:solidFill>
                <a:latin typeface="Telegraf Bold"/>
              </a:rPr>
              <a:t>Karamveer Singh, 36017711622, AIML B</a:t>
            </a:r>
          </a:p>
          <a:p>
            <a:pPr algn="ctr">
              <a:lnSpc>
                <a:spcPts val="4460"/>
              </a:lnSpc>
              <a:spcBef>
                <a:spcPct val="0"/>
              </a:spcBef>
            </a:pPr>
            <a:r>
              <a:rPr lang="en-US" sz="3186">
                <a:solidFill>
                  <a:srgbClr val="000000"/>
                </a:solidFill>
                <a:latin typeface="Telegraf Bold"/>
              </a:rPr>
              <a:t>Vansh Sharma, 35817711622, AIML B</a:t>
            </a:r>
          </a:p>
          <a:p>
            <a:pPr algn="ctr">
              <a:lnSpc>
                <a:spcPts val="4460"/>
              </a:lnSpc>
              <a:spcBef>
                <a:spcPct val="0"/>
              </a:spcBef>
            </a:pPr>
            <a:r>
              <a:rPr lang="en-US" sz="3186">
                <a:solidFill>
                  <a:srgbClr val="000000"/>
                </a:solidFill>
                <a:latin typeface="Telegraf Bold"/>
              </a:rPr>
              <a:t>Anshul Bansal, 01917711622, AIML A</a:t>
            </a:r>
          </a:p>
          <a:p>
            <a:pPr algn="ctr">
              <a:lnSpc>
                <a:spcPts val="4460"/>
              </a:lnSpc>
              <a:spcBef>
                <a:spcPct val="0"/>
              </a:spcBef>
            </a:pPr>
            <a:r>
              <a:rPr lang="en-US" sz="3186">
                <a:solidFill>
                  <a:srgbClr val="000000"/>
                </a:solidFill>
                <a:latin typeface="Telegraf Bold"/>
              </a:rPr>
              <a:t>Sneha Bhasin, 04117711622, AIML A</a:t>
            </a:r>
          </a:p>
        </p:txBody>
      </p:sp>
      <p:sp>
        <p:nvSpPr>
          <p:cNvPr name="TextBox 4" id="4"/>
          <p:cNvSpPr txBox="true"/>
          <p:nvPr/>
        </p:nvSpPr>
        <p:spPr>
          <a:xfrm rot="0">
            <a:off x="4328641" y="1388896"/>
            <a:ext cx="1038022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GROUP MEMBERS</a:t>
            </a:r>
          </a:p>
        </p:txBody>
      </p:sp>
      <p:sp>
        <p:nvSpPr>
          <p:cNvPr name="TextBox 5" id="5"/>
          <p:cNvSpPr txBox="true"/>
          <p:nvPr/>
        </p:nvSpPr>
        <p:spPr>
          <a:xfrm rot="0">
            <a:off x="6693232" y="6185785"/>
            <a:ext cx="6044535" cy="1094353"/>
          </a:xfrm>
          <a:prstGeom prst="rect">
            <a:avLst/>
          </a:prstGeom>
        </p:spPr>
        <p:txBody>
          <a:bodyPr anchor="t" rtlCol="false" tIns="0" lIns="0" bIns="0" rIns="0">
            <a:spAutoFit/>
          </a:bodyPr>
          <a:lstStyle/>
          <a:p>
            <a:pPr algn="ctr">
              <a:lnSpc>
                <a:spcPts val="8981"/>
              </a:lnSpc>
            </a:pPr>
            <a:r>
              <a:rPr lang="en-US" sz="6415">
                <a:solidFill>
                  <a:srgbClr val="000000"/>
                </a:solidFill>
                <a:latin typeface="Canva Sans Bold"/>
              </a:rPr>
              <a:t>Supervisor</a:t>
            </a:r>
            <a:r>
              <a:rPr lang="en-US" sz="6415">
                <a:solidFill>
                  <a:srgbClr val="000000"/>
                </a:solidFill>
                <a:latin typeface="Canva Sans Bold"/>
              </a:rPr>
              <a:t> </a:t>
            </a:r>
          </a:p>
        </p:txBody>
      </p:sp>
      <p:sp>
        <p:nvSpPr>
          <p:cNvPr name="TextBox 6" id="6"/>
          <p:cNvSpPr txBox="true"/>
          <p:nvPr/>
        </p:nvSpPr>
        <p:spPr>
          <a:xfrm rot="0">
            <a:off x="7251954" y="7507912"/>
            <a:ext cx="5170682" cy="633534"/>
          </a:xfrm>
          <a:prstGeom prst="rect">
            <a:avLst/>
          </a:prstGeom>
        </p:spPr>
        <p:txBody>
          <a:bodyPr anchor="t" rtlCol="false" tIns="0" lIns="0" bIns="0" rIns="0">
            <a:spAutoFit/>
          </a:bodyPr>
          <a:lstStyle/>
          <a:p>
            <a:pPr algn="ctr">
              <a:lnSpc>
                <a:spcPts val="4769"/>
              </a:lnSpc>
              <a:spcBef>
                <a:spcPct val="0"/>
              </a:spcBef>
            </a:pPr>
            <a:r>
              <a:rPr lang="en-US" sz="3407">
                <a:solidFill>
                  <a:srgbClr val="000000"/>
                </a:solidFill>
                <a:latin typeface="Telegraf Bold"/>
              </a:rPr>
              <a:t>Dr. Ashish Kumar</a:t>
            </a:r>
          </a:p>
        </p:txBody>
      </p:sp>
      <p:sp>
        <p:nvSpPr>
          <p:cNvPr name="Freeform 7" id="7"/>
          <p:cNvSpPr/>
          <p:nvPr/>
        </p:nvSpPr>
        <p:spPr>
          <a:xfrm flipH="false" flipV="false" rot="0">
            <a:off x="16039775" y="0"/>
            <a:ext cx="2248225" cy="1862359"/>
          </a:xfrm>
          <a:custGeom>
            <a:avLst/>
            <a:gdLst/>
            <a:ahLst/>
            <a:cxnLst/>
            <a:rect r="r" b="b" t="t" l="l"/>
            <a:pathLst>
              <a:path h="1862359" w="2248225">
                <a:moveTo>
                  <a:pt x="0" y="0"/>
                </a:moveTo>
                <a:lnTo>
                  <a:pt x="2248225" y="0"/>
                </a:lnTo>
                <a:lnTo>
                  <a:pt x="2248225" y="1862359"/>
                </a:lnTo>
                <a:lnTo>
                  <a:pt x="0" y="1862359"/>
                </a:lnTo>
                <a:lnTo>
                  <a:pt x="0" y="0"/>
                </a:lnTo>
                <a:close/>
              </a:path>
            </a:pathLst>
          </a:custGeom>
          <a:blipFill>
            <a:blip r:embed="rId3"/>
            <a:stretch>
              <a:fillRect l="0" t="-103" r="0" b="-103"/>
            </a:stretch>
          </a:blipFill>
        </p:spPr>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1968242" y="2482850"/>
            <a:ext cx="12419749" cy="7524710"/>
            <a:chOff x="0" y="0"/>
            <a:chExt cx="3271045" cy="1981817"/>
          </a:xfrm>
        </p:grpSpPr>
        <p:sp>
          <p:nvSpPr>
            <p:cNvPr name="Freeform 4" id="4"/>
            <p:cNvSpPr/>
            <p:nvPr/>
          </p:nvSpPr>
          <p:spPr>
            <a:xfrm flipH="false" flipV="false" rot="0">
              <a:off x="0" y="0"/>
              <a:ext cx="3271045" cy="1981817"/>
            </a:xfrm>
            <a:custGeom>
              <a:avLst/>
              <a:gdLst/>
              <a:ahLst/>
              <a:cxnLst/>
              <a:rect r="r" b="b" t="t" l="l"/>
              <a:pathLst>
                <a:path h="1981817" w="3271045">
                  <a:moveTo>
                    <a:pt x="31791" y="0"/>
                  </a:moveTo>
                  <a:lnTo>
                    <a:pt x="3239254" y="0"/>
                  </a:lnTo>
                  <a:cubicBezTo>
                    <a:pt x="3247686" y="0"/>
                    <a:pt x="3255772" y="3349"/>
                    <a:pt x="3261734" y="9311"/>
                  </a:cubicBezTo>
                  <a:cubicBezTo>
                    <a:pt x="3267696" y="15273"/>
                    <a:pt x="3271045" y="23360"/>
                    <a:pt x="3271045" y="31791"/>
                  </a:cubicBezTo>
                  <a:lnTo>
                    <a:pt x="3271045" y="1950026"/>
                  </a:lnTo>
                  <a:cubicBezTo>
                    <a:pt x="3271045" y="1958457"/>
                    <a:pt x="3267696" y="1966543"/>
                    <a:pt x="3261734" y="1972505"/>
                  </a:cubicBezTo>
                  <a:cubicBezTo>
                    <a:pt x="3255772" y="1978467"/>
                    <a:pt x="3247686" y="1981817"/>
                    <a:pt x="3239254" y="1981817"/>
                  </a:cubicBezTo>
                  <a:lnTo>
                    <a:pt x="31791" y="1981817"/>
                  </a:lnTo>
                  <a:cubicBezTo>
                    <a:pt x="23360" y="1981817"/>
                    <a:pt x="15273" y="1978467"/>
                    <a:pt x="9311" y="1972505"/>
                  </a:cubicBezTo>
                  <a:cubicBezTo>
                    <a:pt x="3349" y="1966543"/>
                    <a:pt x="0" y="1958457"/>
                    <a:pt x="0" y="1950026"/>
                  </a:cubicBezTo>
                  <a:lnTo>
                    <a:pt x="0" y="31791"/>
                  </a:lnTo>
                  <a:cubicBezTo>
                    <a:pt x="0" y="23360"/>
                    <a:pt x="3349" y="15273"/>
                    <a:pt x="9311" y="9311"/>
                  </a:cubicBezTo>
                  <a:cubicBezTo>
                    <a:pt x="15273" y="3349"/>
                    <a:pt x="23360" y="0"/>
                    <a:pt x="31791" y="0"/>
                  </a:cubicBezTo>
                  <a:close/>
                </a:path>
              </a:pathLst>
            </a:custGeom>
            <a:solidFill>
              <a:srgbClr val="02B676">
                <a:alpha val="27843"/>
              </a:srgbClr>
            </a:solidFill>
          </p:spPr>
        </p:sp>
        <p:sp>
          <p:nvSpPr>
            <p:cNvPr name="TextBox 5" id="5"/>
            <p:cNvSpPr txBox="true"/>
            <p:nvPr/>
          </p:nvSpPr>
          <p:spPr>
            <a:xfrm>
              <a:off x="0" y="-66675"/>
              <a:ext cx="3271045" cy="204849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788574" y="2655802"/>
            <a:ext cx="9067745" cy="7150621"/>
          </a:xfrm>
          <a:custGeom>
            <a:avLst/>
            <a:gdLst/>
            <a:ahLst/>
            <a:cxnLst/>
            <a:rect r="r" b="b" t="t" l="l"/>
            <a:pathLst>
              <a:path h="7150621" w="9067745">
                <a:moveTo>
                  <a:pt x="0" y="0"/>
                </a:moveTo>
                <a:lnTo>
                  <a:pt x="9067745" y="0"/>
                </a:lnTo>
                <a:lnTo>
                  <a:pt x="9067745" y="7150622"/>
                </a:lnTo>
                <a:lnTo>
                  <a:pt x="0" y="7150622"/>
                </a:lnTo>
                <a:lnTo>
                  <a:pt x="0" y="0"/>
                </a:lnTo>
                <a:close/>
              </a:path>
            </a:pathLst>
          </a:custGeom>
          <a:blipFill>
            <a:blip r:embed="rId3"/>
            <a:stretch>
              <a:fillRect l="-308" t="-1724" r="-3717" b="0"/>
            </a:stretch>
          </a:blipFill>
        </p:spPr>
      </p:sp>
      <p:sp>
        <p:nvSpPr>
          <p:cNvPr name="TextBox 7" id="7"/>
          <p:cNvSpPr txBox="true"/>
          <p:nvPr/>
        </p:nvSpPr>
        <p:spPr>
          <a:xfrm rot="0">
            <a:off x="2793719" y="-9525"/>
            <a:ext cx="13249900" cy="1958975"/>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PROPOSED WORK AND METHODOLOGY ADOPTED</a:t>
            </a:r>
          </a:p>
        </p:txBody>
      </p:sp>
      <p:sp>
        <p:nvSpPr>
          <p:cNvPr name="TextBox 8" id="8"/>
          <p:cNvSpPr txBox="true"/>
          <p:nvPr/>
        </p:nvSpPr>
        <p:spPr>
          <a:xfrm rot="0">
            <a:off x="817173" y="1901825"/>
            <a:ext cx="16256077" cy="581025"/>
          </a:xfrm>
          <a:prstGeom prst="rect">
            <a:avLst/>
          </a:prstGeom>
        </p:spPr>
        <p:txBody>
          <a:bodyPr anchor="t" rtlCol="false" tIns="0" lIns="0" bIns="0" rIns="0">
            <a:spAutoFit/>
          </a:bodyPr>
          <a:lstStyle/>
          <a:p>
            <a:pPr algn="ctr">
              <a:lnSpc>
                <a:spcPts val="4200"/>
              </a:lnSpc>
            </a:pPr>
            <a:r>
              <a:rPr lang="en-US" sz="3500" spc="171" u="sng">
                <a:solidFill>
                  <a:srgbClr val="290606"/>
                </a:solidFill>
                <a:latin typeface="Telegraf Bold"/>
              </a:rPr>
              <a:t>Backend</a:t>
            </a:r>
          </a:p>
        </p:txBody>
      </p:sp>
      <p:sp>
        <p:nvSpPr>
          <p:cNvPr name="Freeform 9" id="9"/>
          <p:cNvSpPr/>
          <p:nvPr/>
        </p:nvSpPr>
        <p:spPr>
          <a:xfrm flipH="false" flipV="false" rot="0">
            <a:off x="1629582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1438755" y="288208"/>
            <a:ext cx="9470264" cy="107315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RESULTS AND DISCUSSION</a:t>
            </a:r>
          </a:p>
        </p:txBody>
      </p:sp>
      <p:grpSp>
        <p:nvGrpSpPr>
          <p:cNvPr name="Group 4" id="4"/>
          <p:cNvGrpSpPr/>
          <p:nvPr/>
        </p:nvGrpSpPr>
        <p:grpSpPr>
          <a:xfrm rot="0">
            <a:off x="630293" y="1480150"/>
            <a:ext cx="9041635" cy="2330391"/>
            <a:chOff x="0" y="0"/>
            <a:chExt cx="2381336" cy="613765"/>
          </a:xfrm>
        </p:grpSpPr>
        <p:sp>
          <p:nvSpPr>
            <p:cNvPr name="Freeform 5" id="5"/>
            <p:cNvSpPr/>
            <p:nvPr/>
          </p:nvSpPr>
          <p:spPr>
            <a:xfrm flipH="false" flipV="false" rot="0">
              <a:off x="0" y="0"/>
              <a:ext cx="2381336" cy="613765"/>
            </a:xfrm>
            <a:custGeom>
              <a:avLst/>
              <a:gdLst/>
              <a:ahLst/>
              <a:cxnLst/>
              <a:rect r="r" b="b" t="t" l="l"/>
              <a:pathLst>
                <a:path h="613765" w="2381336">
                  <a:moveTo>
                    <a:pt x="43669" y="0"/>
                  </a:moveTo>
                  <a:lnTo>
                    <a:pt x="2337667" y="0"/>
                  </a:lnTo>
                  <a:cubicBezTo>
                    <a:pt x="2361785" y="0"/>
                    <a:pt x="2381336" y="19551"/>
                    <a:pt x="2381336" y="43669"/>
                  </a:cubicBezTo>
                  <a:lnTo>
                    <a:pt x="2381336" y="570097"/>
                  </a:lnTo>
                  <a:cubicBezTo>
                    <a:pt x="2381336" y="581678"/>
                    <a:pt x="2376735" y="592786"/>
                    <a:pt x="2368546" y="600975"/>
                  </a:cubicBezTo>
                  <a:cubicBezTo>
                    <a:pt x="2360356" y="609165"/>
                    <a:pt x="2349249" y="613765"/>
                    <a:pt x="2337667" y="613765"/>
                  </a:cubicBezTo>
                  <a:lnTo>
                    <a:pt x="43669" y="613765"/>
                  </a:lnTo>
                  <a:cubicBezTo>
                    <a:pt x="19551" y="613765"/>
                    <a:pt x="0" y="594214"/>
                    <a:pt x="0" y="570097"/>
                  </a:cubicBezTo>
                  <a:lnTo>
                    <a:pt x="0" y="43669"/>
                  </a:lnTo>
                  <a:cubicBezTo>
                    <a:pt x="0" y="19551"/>
                    <a:pt x="19551" y="0"/>
                    <a:pt x="43669" y="0"/>
                  </a:cubicBezTo>
                  <a:close/>
                </a:path>
              </a:pathLst>
            </a:custGeom>
            <a:solidFill>
              <a:srgbClr val="02B676"/>
            </a:solidFill>
          </p:spPr>
        </p:sp>
        <p:sp>
          <p:nvSpPr>
            <p:cNvPr name="TextBox 6" id="6"/>
            <p:cNvSpPr txBox="true"/>
            <p:nvPr/>
          </p:nvSpPr>
          <p:spPr>
            <a:xfrm>
              <a:off x="0" y="-66675"/>
              <a:ext cx="2381336" cy="680440"/>
            </a:xfrm>
            <a:prstGeom prst="rect">
              <a:avLst/>
            </a:prstGeom>
          </p:spPr>
          <p:txBody>
            <a:bodyPr anchor="ctr" rtlCol="false" tIns="50800" lIns="50800" bIns="50800" rIns="50800"/>
            <a:lstStyle/>
            <a:p>
              <a:pPr algn="ctr">
                <a:lnSpc>
                  <a:spcPts val="3080"/>
                </a:lnSpc>
              </a:pPr>
              <a:r>
                <a:rPr lang="en-US" sz="2200">
                  <a:solidFill>
                    <a:srgbClr val="FFFFFF"/>
                  </a:solidFill>
                  <a:latin typeface="Telegraf Bold"/>
                </a:rPr>
                <a:t>The use of an SQL database provided a centralized repository for storing information about issued and returned books, as well as student enrollment numbers. This allowed for efficient data management and easy retrieval of information when needed.</a:t>
              </a:r>
            </a:p>
          </p:txBody>
        </p:sp>
      </p:grpSp>
      <p:sp>
        <p:nvSpPr>
          <p:cNvPr name="Freeform 7" id="7"/>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grpSp>
        <p:nvGrpSpPr>
          <p:cNvPr name="Group 8" id="8"/>
          <p:cNvGrpSpPr/>
          <p:nvPr/>
        </p:nvGrpSpPr>
        <p:grpSpPr>
          <a:xfrm rot="0">
            <a:off x="684230" y="3929334"/>
            <a:ext cx="8895661" cy="1249660"/>
            <a:chOff x="0" y="0"/>
            <a:chExt cx="2342890" cy="329129"/>
          </a:xfrm>
        </p:grpSpPr>
        <p:sp>
          <p:nvSpPr>
            <p:cNvPr name="Freeform 9" id="9"/>
            <p:cNvSpPr/>
            <p:nvPr/>
          </p:nvSpPr>
          <p:spPr>
            <a:xfrm flipH="false" flipV="false" rot="0">
              <a:off x="0" y="0"/>
              <a:ext cx="2342890" cy="329129"/>
            </a:xfrm>
            <a:custGeom>
              <a:avLst/>
              <a:gdLst/>
              <a:ahLst/>
              <a:cxnLst/>
              <a:rect r="r" b="b" t="t" l="l"/>
              <a:pathLst>
                <a:path h="329129" w="2342890">
                  <a:moveTo>
                    <a:pt x="44385" y="0"/>
                  </a:moveTo>
                  <a:lnTo>
                    <a:pt x="2298505" y="0"/>
                  </a:lnTo>
                  <a:cubicBezTo>
                    <a:pt x="2323018" y="0"/>
                    <a:pt x="2342890" y="19872"/>
                    <a:pt x="2342890" y="44385"/>
                  </a:cubicBezTo>
                  <a:lnTo>
                    <a:pt x="2342890" y="284743"/>
                  </a:lnTo>
                  <a:cubicBezTo>
                    <a:pt x="2342890" y="296515"/>
                    <a:pt x="2338214" y="307804"/>
                    <a:pt x="2329890" y="316128"/>
                  </a:cubicBezTo>
                  <a:cubicBezTo>
                    <a:pt x="2321566" y="324452"/>
                    <a:pt x="2310277" y="329129"/>
                    <a:pt x="2298505" y="329129"/>
                  </a:cubicBezTo>
                  <a:lnTo>
                    <a:pt x="44385" y="329129"/>
                  </a:lnTo>
                  <a:cubicBezTo>
                    <a:pt x="19872" y="329129"/>
                    <a:pt x="0" y="309257"/>
                    <a:pt x="0" y="284743"/>
                  </a:cubicBezTo>
                  <a:lnTo>
                    <a:pt x="0" y="44385"/>
                  </a:lnTo>
                  <a:cubicBezTo>
                    <a:pt x="0" y="19872"/>
                    <a:pt x="19872" y="0"/>
                    <a:pt x="44385" y="0"/>
                  </a:cubicBezTo>
                  <a:close/>
                </a:path>
              </a:pathLst>
            </a:custGeom>
            <a:solidFill>
              <a:srgbClr val="02B676"/>
            </a:solidFill>
          </p:spPr>
        </p:sp>
        <p:sp>
          <p:nvSpPr>
            <p:cNvPr name="TextBox 10" id="10"/>
            <p:cNvSpPr txBox="true"/>
            <p:nvPr/>
          </p:nvSpPr>
          <p:spPr>
            <a:xfrm>
              <a:off x="0" y="-95250"/>
              <a:ext cx="2342890" cy="424379"/>
            </a:xfrm>
            <a:prstGeom prst="rect">
              <a:avLst/>
            </a:prstGeom>
          </p:spPr>
          <p:txBody>
            <a:bodyPr anchor="ctr" rtlCol="false" tIns="50800" lIns="50800" bIns="50800" rIns="50800"/>
            <a:lstStyle/>
            <a:p>
              <a:pPr algn="ctr">
                <a:lnSpc>
                  <a:spcPts val="3920"/>
                </a:lnSpc>
              </a:pPr>
              <a:r>
                <a:rPr lang="en-US" sz="2800">
                  <a:solidFill>
                    <a:srgbClr val="FFFFFF"/>
                  </a:solidFill>
                  <a:latin typeface="Telegraf Bold"/>
                </a:rPr>
                <a:t>Time Efficient and Less Prone to Errors</a:t>
              </a:r>
            </a:p>
          </p:txBody>
        </p:sp>
      </p:grpSp>
      <p:grpSp>
        <p:nvGrpSpPr>
          <p:cNvPr name="Group 11" id="11"/>
          <p:cNvGrpSpPr/>
          <p:nvPr/>
        </p:nvGrpSpPr>
        <p:grpSpPr>
          <a:xfrm rot="0">
            <a:off x="684230" y="5416580"/>
            <a:ext cx="8895661" cy="1235964"/>
            <a:chOff x="0" y="0"/>
            <a:chExt cx="2342890" cy="325522"/>
          </a:xfrm>
        </p:grpSpPr>
        <p:sp>
          <p:nvSpPr>
            <p:cNvPr name="Freeform 12" id="12"/>
            <p:cNvSpPr/>
            <p:nvPr/>
          </p:nvSpPr>
          <p:spPr>
            <a:xfrm flipH="false" flipV="false" rot="0">
              <a:off x="0" y="0"/>
              <a:ext cx="2342890" cy="325522"/>
            </a:xfrm>
            <a:custGeom>
              <a:avLst/>
              <a:gdLst/>
              <a:ahLst/>
              <a:cxnLst/>
              <a:rect r="r" b="b" t="t" l="l"/>
              <a:pathLst>
                <a:path h="325522" w="2342890">
                  <a:moveTo>
                    <a:pt x="44385" y="0"/>
                  </a:moveTo>
                  <a:lnTo>
                    <a:pt x="2298505" y="0"/>
                  </a:lnTo>
                  <a:cubicBezTo>
                    <a:pt x="2323018" y="0"/>
                    <a:pt x="2342890" y="19872"/>
                    <a:pt x="2342890" y="44385"/>
                  </a:cubicBezTo>
                  <a:lnTo>
                    <a:pt x="2342890" y="281136"/>
                  </a:lnTo>
                  <a:cubicBezTo>
                    <a:pt x="2342890" y="292908"/>
                    <a:pt x="2338214" y="304197"/>
                    <a:pt x="2329890" y="312521"/>
                  </a:cubicBezTo>
                  <a:cubicBezTo>
                    <a:pt x="2321566" y="320845"/>
                    <a:pt x="2310277" y="325522"/>
                    <a:pt x="2298505" y="325522"/>
                  </a:cubicBezTo>
                  <a:lnTo>
                    <a:pt x="44385" y="325522"/>
                  </a:lnTo>
                  <a:cubicBezTo>
                    <a:pt x="19872" y="325522"/>
                    <a:pt x="0" y="305649"/>
                    <a:pt x="0" y="281136"/>
                  </a:cubicBezTo>
                  <a:lnTo>
                    <a:pt x="0" y="44385"/>
                  </a:lnTo>
                  <a:cubicBezTo>
                    <a:pt x="0" y="19872"/>
                    <a:pt x="19872" y="0"/>
                    <a:pt x="44385" y="0"/>
                  </a:cubicBezTo>
                  <a:close/>
                </a:path>
              </a:pathLst>
            </a:custGeom>
            <a:solidFill>
              <a:srgbClr val="02B676"/>
            </a:solidFill>
          </p:spPr>
        </p:sp>
        <p:sp>
          <p:nvSpPr>
            <p:cNvPr name="TextBox 13" id="13"/>
            <p:cNvSpPr txBox="true"/>
            <p:nvPr/>
          </p:nvSpPr>
          <p:spPr>
            <a:xfrm>
              <a:off x="0" y="-104775"/>
              <a:ext cx="2342890" cy="430297"/>
            </a:xfrm>
            <a:prstGeom prst="rect">
              <a:avLst/>
            </a:prstGeom>
          </p:spPr>
          <p:txBody>
            <a:bodyPr anchor="ctr" rtlCol="false" tIns="50800" lIns="50800" bIns="50800" rIns="50800"/>
            <a:lstStyle/>
            <a:p>
              <a:pPr algn="ctr">
                <a:lnSpc>
                  <a:spcPts val="4200"/>
                </a:lnSpc>
              </a:pPr>
              <a:r>
                <a:rPr lang="en-US" sz="3000">
                  <a:solidFill>
                    <a:srgbClr val="FFFFFF"/>
                  </a:solidFill>
                  <a:latin typeface="Telegraf Bold"/>
                </a:rPr>
                <a:t>Comparatively Less errors like incorrect entries, lost records, and delays</a:t>
              </a:r>
            </a:p>
          </p:txBody>
        </p:sp>
      </p:grpSp>
      <p:grpSp>
        <p:nvGrpSpPr>
          <p:cNvPr name="Group 14" id="14"/>
          <p:cNvGrpSpPr/>
          <p:nvPr/>
        </p:nvGrpSpPr>
        <p:grpSpPr>
          <a:xfrm rot="0">
            <a:off x="757217" y="6925624"/>
            <a:ext cx="8895661" cy="1235964"/>
            <a:chOff x="0" y="0"/>
            <a:chExt cx="2342890" cy="325522"/>
          </a:xfrm>
        </p:grpSpPr>
        <p:sp>
          <p:nvSpPr>
            <p:cNvPr name="Freeform 15" id="15"/>
            <p:cNvSpPr/>
            <p:nvPr/>
          </p:nvSpPr>
          <p:spPr>
            <a:xfrm flipH="false" flipV="false" rot="0">
              <a:off x="0" y="0"/>
              <a:ext cx="2342890" cy="325522"/>
            </a:xfrm>
            <a:custGeom>
              <a:avLst/>
              <a:gdLst/>
              <a:ahLst/>
              <a:cxnLst/>
              <a:rect r="r" b="b" t="t" l="l"/>
              <a:pathLst>
                <a:path h="325522" w="2342890">
                  <a:moveTo>
                    <a:pt x="44385" y="0"/>
                  </a:moveTo>
                  <a:lnTo>
                    <a:pt x="2298505" y="0"/>
                  </a:lnTo>
                  <a:cubicBezTo>
                    <a:pt x="2323018" y="0"/>
                    <a:pt x="2342890" y="19872"/>
                    <a:pt x="2342890" y="44385"/>
                  </a:cubicBezTo>
                  <a:lnTo>
                    <a:pt x="2342890" y="281136"/>
                  </a:lnTo>
                  <a:cubicBezTo>
                    <a:pt x="2342890" y="292908"/>
                    <a:pt x="2338214" y="304197"/>
                    <a:pt x="2329890" y="312521"/>
                  </a:cubicBezTo>
                  <a:cubicBezTo>
                    <a:pt x="2321566" y="320845"/>
                    <a:pt x="2310277" y="325522"/>
                    <a:pt x="2298505" y="325522"/>
                  </a:cubicBezTo>
                  <a:lnTo>
                    <a:pt x="44385" y="325522"/>
                  </a:lnTo>
                  <a:cubicBezTo>
                    <a:pt x="19872" y="325522"/>
                    <a:pt x="0" y="305649"/>
                    <a:pt x="0" y="281136"/>
                  </a:cubicBezTo>
                  <a:lnTo>
                    <a:pt x="0" y="44385"/>
                  </a:lnTo>
                  <a:cubicBezTo>
                    <a:pt x="0" y="19872"/>
                    <a:pt x="19872" y="0"/>
                    <a:pt x="44385" y="0"/>
                  </a:cubicBezTo>
                  <a:close/>
                </a:path>
              </a:pathLst>
            </a:custGeom>
            <a:solidFill>
              <a:srgbClr val="02B676"/>
            </a:solidFill>
          </p:spPr>
        </p:sp>
        <p:sp>
          <p:nvSpPr>
            <p:cNvPr name="TextBox 16" id="16"/>
            <p:cNvSpPr txBox="true"/>
            <p:nvPr/>
          </p:nvSpPr>
          <p:spPr>
            <a:xfrm>
              <a:off x="0" y="-104775"/>
              <a:ext cx="2342890" cy="430297"/>
            </a:xfrm>
            <a:prstGeom prst="rect">
              <a:avLst/>
            </a:prstGeom>
          </p:spPr>
          <p:txBody>
            <a:bodyPr anchor="ctr" rtlCol="false" tIns="50800" lIns="50800" bIns="50800" rIns="50800"/>
            <a:lstStyle/>
            <a:p>
              <a:pPr algn="ctr">
                <a:lnSpc>
                  <a:spcPts val="4200"/>
                </a:lnSpc>
              </a:pPr>
              <a:r>
                <a:rPr lang="en-US" sz="3000">
                  <a:solidFill>
                    <a:srgbClr val="FFFFFF"/>
                  </a:solidFill>
                  <a:latin typeface="Telegraf Bold"/>
                </a:rPr>
                <a:t>More Accessible and Efficient for everyone as it is not manual rather focuses on automation</a:t>
              </a:r>
            </a:p>
          </p:txBody>
        </p:sp>
      </p:grpSp>
      <p:grpSp>
        <p:nvGrpSpPr>
          <p:cNvPr name="Group 17" id="17"/>
          <p:cNvGrpSpPr/>
          <p:nvPr/>
        </p:nvGrpSpPr>
        <p:grpSpPr>
          <a:xfrm rot="0">
            <a:off x="757217" y="8507724"/>
            <a:ext cx="8895661" cy="1235964"/>
            <a:chOff x="0" y="0"/>
            <a:chExt cx="2342890" cy="325522"/>
          </a:xfrm>
        </p:grpSpPr>
        <p:sp>
          <p:nvSpPr>
            <p:cNvPr name="Freeform 18" id="18"/>
            <p:cNvSpPr/>
            <p:nvPr/>
          </p:nvSpPr>
          <p:spPr>
            <a:xfrm flipH="false" flipV="false" rot="0">
              <a:off x="0" y="0"/>
              <a:ext cx="2342890" cy="325522"/>
            </a:xfrm>
            <a:custGeom>
              <a:avLst/>
              <a:gdLst/>
              <a:ahLst/>
              <a:cxnLst/>
              <a:rect r="r" b="b" t="t" l="l"/>
              <a:pathLst>
                <a:path h="325522" w="2342890">
                  <a:moveTo>
                    <a:pt x="44385" y="0"/>
                  </a:moveTo>
                  <a:lnTo>
                    <a:pt x="2298505" y="0"/>
                  </a:lnTo>
                  <a:cubicBezTo>
                    <a:pt x="2323018" y="0"/>
                    <a:pt x="2342890" y="19872"/>
                    <a:pt x="2342890" y="44385"/>
                  </a:cubicBezTo>
                  <a:lnTo>
                    <a:pt x="2342890" y="281136"/>
                  </a:lnTo>
                  <a:cubicBezTo>
                    <a:pt x="2342890" y="292908"/>
                    <a:pt x="2338214" y="304197"/>
                    <a:pt x="2329890" y="312521"/>
                  </a:cubicBezTo>
                  <a:cubicBezTo>
                    <a:pt x="2321566" y="320845"/>
                    <a:pt x="2310277" y="325522"/>
                    <a:pt x="2298505" y="325522"/>
                  </a:cubicBezTo>
                  <a:lnTo>
                    <a:pt x="44385" y="325522"/>
                  </a:lnTo>
                  <a:cubicBezTo>
                    <a:pt x="19872" y="325522"/>
                    <a:pt x="0" y="305649"/>
                    <a:pt x="0" y="281136"/>
                  </a:cubicBezTo>
                  <a:lnTo>
                    <a:pt x="0" y="44385"/>
                  </a:lnTo>
                  <a:cubicBezTo>
                    <a:pt x="0" y="19872"/>
                    <a:pt x="19872" y="0"/>
                    <a:pt x="44385" y="0"/>
                  </a:cubicBezTo>
                  <a:close/>
                </a:path>
              </a:pathLst>
            </a:custGeom>
            <a:solidFill>
              <a:srgbClr val="02B676"/>
            </a:solidFill>
          </p:spPr>
        </p:sp>
        <p:sp>
          <p:nvSpPr>
            <p:cNvPr name="TextBox 19" id="19"/>
            <p:cNvSpPr txBox="true"/>
            <p:nvPr/>
          </p:nvSpPr>
          <p:spPr>
            <a:xfrm>
              <a:off x="0" y="-104775"/>
              <a:ext cx="2342890" cy="430297"/>
            </a:xfrm>
            <a:prstGeom prst="rect">
              <a:avLst/>
            </a:prstGeom>
          </p:spPr>
          <p:txBody>
            <a:bodyPr anchor="ctr" rtlCol="false" tIns="50800" lIns="50800" bIns="50800" rIns="50800"/>
            <a:lstStyle/>
            <a:p>
              <a:pPr algn="ctr">
                <a:lnSpc>
                  <a:spcPts val="4200"/>
                </a:lnSpc>
              </a:pPr>
              <a:r>
                <a:rPr lang="en-US" sz="3000">
                  <a:solidFill>
                    <a:srgbClr val="FFFFFF"/>
                  </a:solidFill>
                  <a:latin typeface="Telegraf Bold"/>
                </a:rPr>
                <a:t>Students got notified about the deadlines and get updated with their library records</a:t>
              </a:r>
            </a:p>
          </p:txBody>
        </p:sp>
      </p:gr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1457647" y="592890"/>
            <a:ext cx="9470264" cy="107315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CONCLUSION</a:t>
            </a:r>
          </a:p>
        </p:txBody>
      </p:sp>
      <p:sp>
        <p:nvSpPr>
          <p:cNvPr name="Freeform 4" id="4"/>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grpSp>
        <p:nvGrpSpPr>
          <p:cNvPr name="Group 5" id="5"/>
          <p:cNvGrpSpPr/>
          <p:nvPr/>
        </p:nvGrpSpPr>
        <p:grpSpPr>
          <a:xfrm rot="0">
            <a:off x="546639" y="2480456"/>
            <a:ext cx="9987289" cy="6604814"/>
            <a:chOff x="0" y="0"/>
            <a:chExt cx="2630397" cy="1739540"/>
          </a:xfrm>
        </p:grpSpPr>
        <p:sp>
          <p:nvSpPr>
            <p:cNvPr name="Freeform 6" id="6"/>
            <p:cNvSpPr/>
            <p:nvPr/>
          </p:nvSpPr>
          <p:spPr>
            <a:xfrm flipH="false" flipV="false" rot="0">
              <a:off x="0" y="0"/>
              <a:ext cx="2630397" cy="1739540"/>
            </a:xfrm>
            <a:custGeom>
              <a:avLst/>
              <a:gdLst/>
              <a:ahLst/>
              <a:cxnLst/>
              <a:rect r="r" b="b" t="t" l="l"/>
              <a:pathLst>
                <a:path h="1739540" w="2630397">
                  <a:moveTo>
                    <a:pt x="39534" y="0"/>
                  </a:moveTo>
                  <a:lnTo>
                    <a:pt x="2590863" y="0"/>
                  </a:lnTo>
                  <a:cubicBezTo>
                    <a:pt x="2612697" y="0"/>
                    <a:pt x="2630397" y="17700"/>
                    <a:pt x="2630397" y="39534"/>
                  </a:cubicBezTo>
                  <a:lnTo>
                    <a:pt x="2630397" y="1700006"/>
                  </a:lnTo>
                  <a:cubicBezTo>
                    <a:pt x="2630397" y="1721839"/>
                    <a:pt x="2612697" y="1739540"/>
                    <a:pt x="2590863" y="1739540"/>
                  </a:cubicBezTo>
                  <a:lnTo>
                    <a:pt x="39534" y="1739540"/>
                  </a:lnTo>
                  <a:cubicBezTo>
                    <a:pt x="17700" y="1739540"/>
                    <a:pt x="0" y="1721839"/>
                    <a:pt x="0" y="1700006"/>
                  </a:cubicBezTo>
                  <a:lnTo>
                    <a:pt x="0" y="39534"/>
                  </a:lnTo>
                  <a:cubicBezTo>
                    <a:pt x="0" y="17700"/>
                    <a:pt x="17700" y="0"/>
                    <a:pt x="39534" y="0"/>
                  </a:cubicBezTo>
                  <a:close/>
                </a:path>
              </a:pathLst>
            </a:custGeom>
            <a:solidFill>
              <a:srgbClr val="02B676">
                <a:alpha val="74902"/>
              </a:srgbClr>
            </a:solidFill>
          </p:spPr>
        </p:sp>
        <p:sp>
          <p:nvSpPr>
            <p:cNvPr name="TextBox 7" id="7"/>
            <p:cNvSpPr txBox="true"/>
            <p:nvPr/>
          </p:nvSpPr>
          <p:spPr>
            <a:xfrm>
              <a:off x="0" y="-66675"/>
              <a:ext cx="2630397" cy="180621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46639" y="2870103"/>
            <a:ext cx="9763361" cy="5815996"/>
          </a:xfrm>
          <a:prstGeom prst="rect">
            <a:avLst/>
          </a:prstGeom>
        </p:spPr>
        <p:txBody>
          <a:bodyPr anchor="t" rtlCol="false" tIns="0" lIns="0" bIns="0" rIns="0">
            <a:spAutoFit/>
          </a:bodyPr>
          <a:lstStyle/>
          <a:p>
            <a:pPr algn="ctr">
              <a:lnSpc>
                <a:spcPts val="3812"/>
              </a:lnSpc>
              <a:spcBef>
                <a:spcPct val="0"/>
              </a:spcBef>
            </a:pPr>
            <a:r>
              <a:rPr lang="en-US" sz="3812" spc="186">
                <a:solidFill>
                  <a:srgbClr val="290606"/>
                </a:solidFill>
                <a:latin typeface="Arial"/>
              </a:rPr>
              <a:t>The IntelliLib project achieved its goals and demonstrated the effectiveness of integrating OCR , barcode and MySQL database technology into library management. The results support the system's continued use and potential expansion in the future. The project's success can also inspire further development, including more advanced integration with existing library management systems and enhanced security measures.</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388625" y="5221973"/>
            <a:ext cx="19065250" cy="4036327"/>
            <a:chOff x="0" y="0"/>
            <a:chExt cx="5021300" cy="1063065"/>
          </a:xfrm>
        </p:grpSpPr>
        <p:sp>
          <p:nvSpPr>
            <p:cNvPr name="Freeform 4" id="4"/>
            <p:cNvSpPr/>
            <p:nvPr/>
          </p:nvSpPr>
          <p:spPr>
            <a:xfrm flipH="false" flipV="false" rot="0">
              <a:off x="0" y="0"/>
              <a:ext cx="5021300" cy="1063065"/>
            </a:xfrm>
            <a:custGeom>
              <a:avLst/>
              <a:gdLst/>
              <a:ahLst/>
              <a:cxnLst/>
              <a:rect r="r" b="b" t="t" l="l"/>
              <a:pathLst>
                <a:path h="1063065" w="5021300">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sp>
        <p:sp>
          <p:nvSpPr>
            <p:cNvPr name="TextBox 5" id="5"/>
            <p:cNvSpPr txBox="true"/>
            <p:nvPr/>
          </p:nvSpPr>
          <p:spPr>
            <a:xfrm>
              <a:off x="0" y="-9525"/>
              <a:ext cx="5021300" cy="1072590"/>
            </a:xfrm>
            <a:prstGeom prst="rect">
              <a:avLst/>
            </a:prstGeom>
          </p:spPr>
          <p:txBody>
            <a:bodyPr anchor="ctr" rtlCol="false" tIns="50800" lIns="50800" bIns="50800" rIns="50800"/>
            <a:lstStyle/>
            <a:p>
              <a:pPr algn="ctr">
                <a:lnSpc>
                  <a:spcPts val="2266"/>
                </a:lnSpc>
              </a:pPr>
            </a:p>
            <a:p>
              <a:pPr algn="ctr">
                <a:lnSpc>
                  <a:spcPts val="2266"/>
                </a:lnSpc>
              </a:pPr>
            </a:p>
          </p:txBody>
        </p:sp>
      </p:grpSp>
      <p:sp>
        <p:nvSpPr>
          <p:cNvPr name="TextBox 6" id="6"/>
          <p:cNvSpPr txBox="true"/>
          <p:nvPr/>
        </p:nvSpPr>
        <p:spPr>
          <a:xfrm rot="0">
            <a:off x="761273" y="511399"/>
            <a:ext cx="8115300" cy="284480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FUTURE SCOPE OF WORK</a:t>
            </a:r>
          </a:p>
          <a:p>
            <a:pPr algn="l">
              <a:lnSpc>
                <a:spcPts val="6999"/>
              </a:lnSpc>
            </a:pPr>
          </a:p>
        </p:txBody>
      </p:sp>
      <p:grpSp>
        <p:nvGrpSpPr>
          <p:cNvPr name="Group 7" id="7"/>
          <p:cNvGrpSpPr/>
          <p:nvPr/>
        </p:nvGrpSpPr>
        <p:grpSpPr>
          <a:xfrm rot="0">
            <a:off x="3373604" y="4146774"/>
            <a:ext cx="1306762" cy="13067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a:rPr>
                <a:t>01</a:t>
              </a:r>
            </a:p>
          </p:txBody>
        </p:sp>
      </p:grpSp>
      <p:grpSp>
        <p:nvGrpSpPr>
          <p:cNvPr name="Group 10" id="10"/>
          <p:cNvGrpSpPr/>
          <p:nvPr/>
        </p:nvGrpSpPr>
        <p:grpSpPr>
          <a:xfrm rot="0">
            <a:off x="14044584" y="4051524"/>
            <a:ext cx="1306762" cy="130676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Bold"/>
                </a:rPr>
                <a:t>03</a:t>
              </a:r>
            </a:p>
          </p:txBody>
        </p:sp>
      </p:grpSp>
      <p:grpSp>
        <p:nvGrpSpPr>
          <p:cNvPr name="Group 13" id="13"/>
          <p:cNvGrpSpPr/>
          <p:nvPr/>
        </p:nvGrpSpPr>
        <p:grpSpPr>
          <a:xfrm rot="0">
            <a:off x="8372663" y="4051524"/>
            <a:ext cx="1306762" cy="130676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5150"/>
                </a:lnSpc>
              </a:pPr>
              <a:r>
                <a:rPr lang="en-US" sz="5000" spc="355">
                  <a:solidFill>
                    <a:srgbClr val="FDF8F8"/>
                  </a:solidFill>
                  <a:latin typeface="Cheddar Bold"/>
                </a:rPr>
                <a:t>02</a:t>
              </a:r>
            </a:p>
          </p:txBody>
        </p:sp>
      </p:grpSp>
      <p:sp>
        <p:nvSpPr>
          <p:cNvPr name="TextBox 16" id="16"/>
          <p:cNvSpPr txBox="true"/>
          <p:nvPr/>
        </p:nvSpPr>
        <p:spPr>
          <a:xfrm rot="0">
            <a:off x="1903766" y="6041230"/>
            <a:ext cx="4458749" cy="1401318"/>
          </a:xfrm>
          <a:prstGeom prst="rect">
            <a:avLst/>
          </a:prstGeom>
        </p:spPr>
        <p:txBody>
          <a:bodyPr anchor="t" rtlCol="false" tIns="0" lIns="0" bIns="0" rIns="0">
            <a:spAutoFit/>
          </a:bodyPr>
          <a:lstStyle/>
          <a:p>
            <a:pPr algn="ctr">
              <a:lnSpc>
                <a:spcPts val="3696"/>
              </a:lnSpc>
            </a:pPr>
            <a:r>
              <a:rPr lang="en-US" sz="2400">
                <a:solidFill>
                  <a:srgbClr val="290606"/>
                </a:solidFill>
                <a:latin typeface="Telegraf"/>
              </a:rPr>
              <a:t>Needs constant working and maintenance to improve efficiency and working.</a:t>
            </a:r>
          </a:p>
        </p:txBody>
      </p:sp>
      <p:sp>
        <p:nvSpPr>
          <p:cNvPr name="TextBox 17" id="17"/>
          <p:cNvSpPr txBox="true"/>
          <p:nvPr/>
        </p:nvSpPr>
        <p:spPr>
          <a:xfrm rot="0">
            <a:off x="7045059" y="6041230"/>
            <a:ext cx="4458749" cy="1401318"/>
          </a:xfrm>
          <a:prstGeom prst="rect">
            <a:avLst/>
          </a:prstGeom>
        </p:spPr>
        <p:txBody>
          <a:bodyPr anchor="t" rtlCol="false" tIns="0" lIns="0" bIns="0" rIns="0">
            <a:spAutoFit/>
          </a:bodyPr>
          <a:lstStyle/>
          <a:p>
            <a:pPr algn="ctr">
              <a:lnSpc>
                <a:spcPts val="3696"/>
              </a:lnSpc>
            </a:pPr>
            <a:r>
              <a:rPr lang="en-US" sz="2400">
                <a:solidFill>
                  <a:srgbClr val="290606"/>
                </a:solidFill>
                <a:latin typeface="Telegraf"/>
              </a:rPr>
              <a:t>We are planning to deploy it in our own library for the realtime usage</a:t>
            </a:r>
          </a:p>
        </p:txBody>
      </p:sp>
      <p:sp>
        <p:nvSpPr>
          <p:cNvPr name="TextBox 18" id="18"/>
          <p:cNvSpPr txBox="true"/>
          <p:nvPr/>
        </p:nvSpPr>
        <p:spPr>
          <a:xfrm rot="0">
            <a:off x="12754815" y="6041230"/>
            <a:ext cx="4458749" cy="2334768"/>
          </a:xfrm>
          <a:prstGeom prst="rect">
            <a:avLst/>
          </a:prstGeom>
        </p:spPr>
        <p:txBody>
          <a:bodyPr anchor="t" rtlCol="false" tIns="0" lIns="0" bIns="0" rIns="0">
            <a:spAutoFit/>
          </a:bodyPr>
          <a:lstStyle/>
          <a:p>
            <a:pPr algn="ctr">
              <a:lnSpc>
                <a:spcPts val="3696"/>
              </a:lnSpc>
            </a:pPr>
            <a:r>
              <a:rPr lang="en-US" sz="2400">
                <a:solidFill>
                  <a:srgbClr val="290606"/>
                </a:solidFill>
                <a:latin typeface="Telegraf"/>
              </a:rPr>
              <a:t>We will try to integrate with the KOHA(one of the largest library management system) so that we can get our software used worldwide.</a:t>
            </a:r>
          </a:p>
        </p:txBody>
      </p:sp>
      <p:sp>
        <p:nvSpPr>
          <p:cNvPr name="TextBox 19" id="19"/>
          <p:cNvSpPr txBox="true"/>
          <p:nvPr/>
        </p:nvSpPr>
        <p:spPr>
          <a:xfrm rot="0">
            <a:off x="2393463" y="5405911"/>
            <a:ext cx="3267045"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heddar"/>
              </a:rPr>
              <a:t>ACCURACY</a:t>
            </a:r>
          </a:p>
        </p:txBody>
      </p:sp>
      <p:sp>
        <p:nvSpPr>
          <p:cNvPr name="TextBox 20" id="20"/>
          <p:cNvSpPr txBox="true"/>
          <p:nvPr/>
        </p:nvSpPr>
        <p:spPr>
          <a:xfrm rot="0">
            <a:off x="13350667" y="5405911"/>
            <a:ext cx="3267045"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heddar"/>
              </a:rPr>
              <a:t>INTEGRATE WITH KOHA</a:t>
            </a:r>
          </a:p>
        </p:txBody>
      </p:sp>
      <p:sp>
        <p:nvSpPr>
          <p:cNvPr name="TextBox 21" id="21"/>
          <p:cNvSpPr txBox="true"/>
          <p:nvPr/>
        </p:nvSpPr>
        <p:spPr>
          <a:xfrm rot="0">
            <a:off x="7169858" y="5405911"/>
            <a:ext cx="3712372"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heddar"/>
              </a:rPr>
              <a:t>DEPLOYMENT</a:t>
            </a:r>
          </a:p>
        </p:txBody>
      </p:sp>
      <p:sp>
        <p:nvSpPr>
          <p:cNvPr name="Freeform 22" id="22"/>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aphicFrame>
        <p:nvGraphicFramePr>
          <p:cNvPr name="Table 3" id="3"/>
          <p:cNvGraphicFramePr>
            <a:graphicFrameLocks noGrp="true"/>
          </p:cNvGraphicFramePr>
          <p:nvPr/>
        </p:nvGraphicFramePr>
        <p:xfrm>
          <a:off x="826394" y="1292834"/>
          <a:ext cx="16649181" cy="8711358"/>
        </p:xfrm>
        <a:graphic>
          <a:graphicData uri="http://schemas.openxmlformats.org/drawingml/2006/table">
            <a:tbl>
              <a:tblPr/>
              <a:tblGrid>
                <a:gridCol w="16649181"/>
              </a:tblGrid>
              <a:tr h="1105215">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3" tooltip="https://ieeexplore.ieee.org/document/10170541/"/>
                        </a:rPr>
                        <a:t>Title: Computer Vision-Based Library Management System (https://ieeexplore.ieee.org/document/10170541/)</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309177">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4" tooltip="https://ieeexplore.ieee.org/document/10170541/"/>
                        </a:rPr>
                        <a:t>Title: Smart library book sorting application with intelligence computer vision technology (https://www.emerald.com/insight/content/doi/10.1108/LHT-10-2019-0211/full/html)</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673367">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5" tooltip="https://ieeexplore.ieee.org/document/10170541/"/>
                        </a:rPr>
                        <a:t>Title: A Machine Learning Based Book Availability Prediction Model for Library Management System (https://digitalcommons.unl.edu/cgi/viewcontent.cgi?article=9274&amp;context=libphilprac)</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566199">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6" tooltip="https://ieeexplore.ieee.org/document/10170541/"/>
                        </a:rPr>
                        <a:t>Title: Applying Image Processing Techniques for Library Management System: A Review (https://ieeexplore.ieee.org/document/9242606)</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614524">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7" tooltip="https://ieeexplore.ieee.org/document/10170541/"/>
                        </a:rPr>
                        <a:t>Title: A Novel Approach for Book Recommendation System Using User Reviews and Ratings with Computer Vision Techniques (http://ieeexplore.ieee.org/document/7684166/)</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442875">
                <a:tc>
                  <a:txBody>
                    <a:bodyPr anchor="t" rtlCol="false"/>
                    <a:lstStyle/>
                    <a:p>
                      <a:pPr algn="l" marL="0" indent="0" lvl="1">
                        <a:lnSpc>
                          <a:spcPts val="3079"/>
                        </a:lnSpc>
                        <a:spcBef>
                          <a:spcPct val="0"/>
                        </a:spcBef>
                        <a:defRPr/>
                      </a:pPr>
                      <a:r>
                        <a:rPr lang="en-US" sz="2199" strike="noStrike" u="sng">
                          <a:solidFill>
                            <a:srgbClr val="290606"/>
                          </a:solidFill>
                          <a:latin typeface="Telegraf Bold"/>
                          <a:hlinkClick r:id="rId8" tooltip="https://ieeexplore.ieee.org/document/10170541/"/>
                        </a:rPr>
                        <a:t>Title: Library Management System with Enhanced Security Features Using ImageProcessing Techniques (https://ieeexplore.ieee.org/document/9242606)</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bl>
          </a:graphicData>
        </a:graphic>
      </p:graphicFrame>
      <p:sp>
        <p:nvSpPr>
          <p:cNvPr name="TextBox 4" id="4"/>
          <p:cNvSpPr txBox="true"/>
          <p:nvPr/>
        </p:nvSpPr>
        <p:spPr>
          <a:xfrm rot="0">
            <a:off x="5450410" y="0"/>
            <a:ext cx="8185084" cy="1966213"/>
          </a:xfrm>
          <a:prstGeom prst="rect">
            <a:avLst/>
          </a:prstGeom>
        </p:spPr>
        <p:txBody>
          <a:bodyPr anchor="t" rtlCol="false" tIns="0" lIns="0" bIns="0" rIns="0">
            <a:spAutoFit/>
          </a:bodyPr>
          <a:lstStyle/>
          <a:p>
            <a:pPr algn="ctr">
              <a:lnSpc>
                <a:spcPts val="7060"/>
              </a:lnSpc>
            </a:pPr>
            <a:r>
              <a:rPr lang="en-US" sz="7060" spc="345">
                <a:solidFill>
                  <a:srgbClr val="290606"/>
                </a:solidFill>
                <a:latin typeface="Cheddar"/>
              </a:rPr>
              <a:t>REFERENCES</a:t>
            </a:r>
          </a:p>
          <a:p>
            <a:pPr algn="ctr">
              <a:lnSpc>
                <a:spcPts val="7060"/>
              </a:lnSpc>
            </a:pPr>
          </a:p>
        </p:txBody>
      </p:sp>
      <p:sp>
        <p:nvSpPr>
          <p:cNvPr name="Freeform 5" id="5"/>
          <p:cNvSpPr/>
          <p:nvPr/>
        </p:nvSpPr>
        <p:spPr>
          <a:xfrm flipH="false" flipV="false" rot="0">
            <a:off x="16695225" y="0"/>
            <a:ext cx="1560698" cy="1292834"/>
          </a:xfrm>
          <a:custGeom>
            <a:avLst/>
            <a:gdLst/>
            <a:ahLst/>
            <a:cxnLst/>
            <a:rect r="r" b="b" t="t" l="l"/>
            <a:pathLst>
              <a:path h="1292834" w="1560698">
                <a:moveTo>
                  <a:pt x="0" y="0"/>
                </a:moveTo>
                <a:lnTo>
                  <a:pt x="1560698" y="0"/>
                </a:lnTo>
                <a:lnTo>
                  <a:pt x="1560698" y="1292834"/>
                </a:lnTo>
                <a:lnTo>
                  <a:pt x="0" y="1292834"/>
                </a:lnTo>
                <a:lnTo>
                  <a:pt x="0" y="0"/>
                </a:lnTo>
                <a:close/>
              </a:path>
            </a:pathLst>
          </a:custGeom>
          <a:blipFill>
            <a:blip r:embed="rId9"/>
            <a:stretch>
              <a:fillRect l="0" t="-103" r="0" b="-103"/>
            </a:stretch>
          </a:blipFill>
          <a:ln cap="sq">
            <a:noFill/>
            <a:prstDash val="solid"/>
            <a:miter/>
          </a:ln>
        </p:spPr>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aphicFrame>
        <p:nvGraphicFramePr>
          <p:cNvPr name="Table 3" id="3"/>
          <p:cNvGraphicFramePr>
            <a:graphicFrameLocks noGrp="true"/>
          </p:cNvGraphicFramePr>
          <p:nvPr/>
        </p:nvGraphicFramePr>
        <p:xfrm>
          <a:off x="819410" y="1952487"/>
          <a:ext cx="16649181" cy="6725882"/>
        </p:xfrm>
        <a:graphic>
          <a:graphicData uri="http://schemas.openxmlformats.org/drawingml/2006/table">
            <a:tbl>
              <a:tblPr/>
              <a:tblGrid>
                <a:gridCol w="16649181"/>
              </a:tblGrid>
              <a:tr h="1193465">
                <a:tc>
                  <a:txBody>
                    <a:bodyPr anchor="t" rtlCol="false"/>
                    <a:lstStyle/>
                    <a:p>
                      <a:pPr algn="l">
                        <a:lnSpc>
                          <a:spcPts val="3079"/>
                        </a:lnSpc>
                        <a:defRPr/>
                      </a:pPr>
                      <a:r>
                        <a:rPr lang="en-US" sz="2199">
                          <a:solidFill>
                            <a:srgbClr val="290606"/>
                          </a:solidFill>
                          <a:latin typeface="Telegraf Bold"/>
                        </a:rPr>
                        <a:t>Title:</a:t>
                      </a:r>
                      <a:r>
                        <a:rPr lang="en-US" sz="2199">
                          <a:solidFill>
                            <a:srgbClr val="290606"/>
                          </a:solidFill>
                          <a:latin typeface="Telegraf"/>
                        </a:rPr>
                        <a:t> </a:t>
                      </a:r>
                      <a:r>
                        <a:rPr lang="en-US" sz="2199">
                          <a:solidFill>
                            <a:srgbClr val="290606"/>
                          </a:solidFill>
                          <a:latin typeface="Telegraf Bold"/>
                        </a:rPr>
                        <a:t>Automating Library Processes Using Image Processing and RFID Technologies</a:t>
                      </a:r>
                      <a:r>
                        <a:rPr lang="en-US" sz="2199">
                          <a:solidFill>
                            <a:srgbClr val="290606"/>
                          </a:solidFill>
                          <a:latin typeface="Telegraf"/>
                        </a:rPr>
                        <a:t> (</a:t>
                      </a:r>
                      <a:r>
                        <a:rPr lang="en-US" sz="2199" u="sng">
                          <a:solidFill>
                            <a:srgbClr val="290606"/>
                          </a:solidFill>
                          <a:latin typeface="Telegraf"/>
                          <a:hlinkClick r:id="rId3" tooltip="https://ieeexplore.ieee.org/document/9668584"/>
                        </a:rPr>
                        <a:t>https://ieeexplore.ieee.org/document/9668584</a:t>
                      </a:r>
                      <a:r>
                        <a:rPr lang="en-US" sz="2199">
                          <a:solidFill>
                            <a:srgbClr val="290606"/>
                          </a:solidFill>
                          <a:latin typeface="Telegraf"/>
                        </a:rPr>
                        <a:t>)</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971116">
                <a:tc>
                  <a:txBody>
                    <a:bodyPr anchor="t" rtlCol="false"/>
                    <a:lstStyle/>
                    <a:p>
                      <a:pPr algn="l">
                        <a:lnSpc>
                          <a:spcPts val="3079"/>
                        </a:lnSpc>
                        <a:defRPr/>
                      </a:pPr>
                      <a:r>
                        <a:rPr lang="en-US" sz="2199">
                          <a:solidFill>
                            <a:srgbClr val="290606"/>
                          </a:solidFill>
                          <a:latin typeface="Telegraf Bold"/>
                        </a:rPr>
                        <a:t>Title: Library Management System with User Friendly Interface Using Image Processing (</a:t>
                      </a:r>
                      <a:r>
                        <a:rPr lang="en-US" sz="2199" u="sng">
                          <a:solidFill>
                            <a:srgbClr val="290606"/>
                          </a:solidFill>
                          <a:latin typeface="Telegraf Bold"/>
                          <a:hlinkClick r:id="rId4" tooltip="https://ieeexplore.ieee.org/document/10142904"/>
                        </a:rPr>
                        <a:t>https://ieeexplore.ieee.org/document/10142904</a:t>
                      </a:r>
                      <a:r>
                        <a:rPr lang="en-US" sz="2199">
                          <a:solidFill>
                            <a:srgbClr val="290606"/>
                          </a:solidFill>
                          <a:latin typeface="Telegraf Bold"/>
                        </a:rPr>
                        <a:t>) </a:t>
                      </a:r>
                      <a:endParaRPr lang="en-US" sz="1100"/>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976379">
                <a:tc>
                  <a:txBody>
                    <a:bodyPr anchor="t" rtlCol="false"/>
                    <a:lstStyle/>
                    <a:p>
                      <a:pPr algn="l">
                        <a:lnSpc>
                          <a:spcPts val="3079"/>
                        </a:lnSpc>
                        <a:defRPr/>
                      </a:pPr>
                      <a:r>
                        <a:rPr lang="en-US" sz="2199">
                          <a:solidFill>
                            <a:srgbClr val="290606"/>
                          </a:solidFill>
                          <a:latin typeface="Telegraf Bold"/>
                        </a:rPr>
                        <a:t>Title: Library Management System Using RFID Technology (</a:t>
                      </a:r>
                      <a:r>
                        <a:rPr lang="en-US" sz="2199" u="sng">
                          <a:solidFill>
                            <a:srgbClr val="290606"/>
                          </a:solidFill>
                          <a:latin typeface="Telegraf Bold"/>
                          <a:hlinkClick r:id="rId5" tooltip="https://www.researchgate.net/publication/336279056_Library_Management_System_using_RFID"/>
                        </a:rPr>
                        <a:t>Title: A Machine Learning Based Book Availability Prediction Model for Library Management System (https://digitalcommons.unl.edu/cgi/viewcontent.cgi?article=9274&amp;context=libphilprac)</a:t>
                      </a:r>
                      <a:r>
                        <a:rPr lang="en-US" sz="2199">
                          <a:solidFill>
                            <a:srgbClr val="290606"/>
                          </a:solidFill>
                          <a:latin typeface="Telegraf Bold"/>
                        </a:rPr>
                        <a:t>)</a:t>
                      </a:r>
                      <a:endParaRPr lang="en-US" sz="1100"/>
                    </a:p>
                    <a:p>
                      <a:pPr algn="l">
                        <a:lnSpc>
                          <a:spcPts val="3079"/>
                        </a:lnSpc>
                      </a:pPr>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r h="1584922">
                <a:tc>
                  <a:txBody>
                    <a:bodyPr anchor="t" rtlCol="false"/>
                    <a:lstStyle/>
                    <a:p>
                      <a:pPr algn="l">
                        <a:lnSpc>
                          <a:spcPts val="3079"/>
                        </a:lnSpc>
                        <a:defRPr/>
                      </a:pPr>
                      <a:r>
                        <a:rPr lang="en-US" sz="2199">
                          <a:solidFill>
                            <a:srgbClr val="290606"/>
                          </a:solidFill>
                          <a:latin typeface="Telegraf Bold"/>
                        </a:rPr>
                        <a:t>Title: Self-service in Libraries: A Review of the Literature</a:t>
                      </a:r>
                      <a:r>
                        <a:rPr lang="en-US" sz="2199">
                          <a:solidFill>
                            <a:srgbClr val="290606"/>
                          </a:solidFill>
                          <a:latin typeface="Telegraf"/>
                        </a:rPr>
                        <a:t> (</a:t>
                      </a:r>
                      <a:r>
                        <a:rPr lang="en-US" sz="2199" u="sng">
                          <a:solidFill>
                            <a:srgbClr val="290606"/>
                          </a:solidFill>
                          <a:latin typeface="Telegraf"/>
                          <a:hlinkClick r:id="rId6" tooltip="https://www.emeraldgrouppublishing.com/how-to/librarians/librarian-corner"/>
                        </a:rPr>
                        <a:t>https://www.emeraldgrouppublishing.com/how-to/librarians/librarian-corner</a:t>
                      </a:r>
                      <a:r>
                        <a:rPr lang="en-US" sz="2199">
                          <a:solidFill>
                            <a:srgbClr val="290606"/>
                          </a:solidFill>
                          <a:latin typeface="Telegraf"/>
                        </a:rPr>
                        <a:t>)</a:t>
                      </a:r>
                      <a:endParaRPr lang="en-US" sz="1100"/>
                    </a:p>
                    <a:p>
                      <a:pPr algn="l">
                        <a:lnSpc>
                          <a:spcPts val="3079"/>
                        </a:lnSpc>
                      </a:pPr>
                    </a:p>
                  </a:txBody>
                  <a:tcPr marL="160072" marR="160072" marT="160072" marB="160072" anchor="ctr">
                    <a:lnL cmpd="sng" algn="ctr" cap="flat" w="16007">
                      <a:solidFill>
                        <a:srgbClr val="292828"/>
                      </a:solidFill>
                      <a:prstDash val="solid"/>
                      <a:round/>
                      <a:headEnd type="none" w="med" len="med"/>
                      <a:tailEnd type="none" w="med" len="med"/>
                    </a:lnL>
                    <a:lnR cmpd="sng" algn="ctr" cap="flat" w="16007">
                      <a:solidFill>
                        <a:srgbClr val="292828"/>
                      </a:solidFill>
                      <a:prstDash val="solid"/>
                      <a:round/>
                      <a:headEnd type="none" w="med" len="med"/>
                      <a:tailEnd type="none" w="med" len="med"/>
                    </a:lnR>
                    <a:lnT cmpd="sng" algn="ctr" cap="flat" w="16007">
                      <a:solidFill>
                        <a:srgbClr val="292828"/>
                      </a:solidFill>
                      <a:prstDash val="solid"/>
                      <a:round/>
                      <a:headEnd type="none" w="med" len="med"/>
                      <a:tailEnd type="none" w="med" len="med"/>
                    </a:lnT>
                    <a:lnB cmpd="sng" algn="ctr" cap="flat" w="16007">
                      <a:solidFill>
                        <a:srgbClr val="292828"/>
                      </a:solidFill>
                      <a:prstDash val="solid"/>
                      <a:round/>
                      <a:headEnd type="none" w="med" len="med"/>
                      <a:tailEnd type="none" w="med" len="med"/>
                    </a:lnB>
                  </a:tcPr>
                </a:tc>
              </a:tr>
            </a:tbl>
          </a:graphicData>
        </a:graphic>
      </p:graphicFrame>
      <p:sp>
        <p:nvSpPr>
          <p:cNvPr name="TextBox 4" id="4"/>
          <p:cNvSpPr txBox="true"/>
          <p:nvPr/>
        </p:nvSpPr>
        <p:spPr>
          <a:xfrm rot="0">
            <a:off x="5309617" y="275731"/>
            <a:ext cx="7668766" cy="1851709"/>
          </a:xfrm>
          <a:prstGeom prst="rect">
            <a:avLst/>
          </a:prstGeom>
        </p:spPr>
        <p:txBody>
          <a:bodyPr anchor="t" rtlCol="false" tIns="0" lIns="0" bIns="0" rIns="0">
            <a:spAutoFit/>
          </a:bodyPr>
          <a:lstStyle/>
          <a:p>
            <a:pPr algn="ctr">
              <a:lnSpc>
                <a:spcPts val="6614"/>
              </a:lnSpc>
            </a:pPr>
            <a:r>
              <a:rPr lang="en-US" sz="6614" spc="324">
                <a:solidFill>
                  <a:srgbClr val="290606"/>
                </a:solidFill>
                <a:latin typeface="Cheddar"/>
              </a:rPr>
              <a:t>REFERENCES</a:t>
            </a:r>
          </a:p>
          <a:p>
            <a:pPr algn="ctr">
              <a:lnSpc>
                <a:spcPts val="6614"/>
              </a:lnSpc>
            </a:pPr>
          </a:p>
        </p:txBody>
      </p:sp>
      <p:sp>
        <p:nvSpPr>
          <p:cNvPr name="Freeform 5" id="5"/>
          <p:cNvSpPr/>
          <p:nvPr/>
        </p:nvSpPr>
        <p:spPr>
          <a:xfrm flipH="false" flipV="false" rot="0">
            <a:off x="16549229" y="0"/>
            <a:ext cx="1738771" cy="1440344"/>
          </a:xfrm>
          <a:custGeom>
            <a:avLst/>
            <a:gdLst/>
            <a:ahLst/>
            <a:cxnLst/>
            <a:rect r="r" b="b" t="t" l="l"/>
            <a:pathLst>
              <a:path h="1440344" w="1738771">
                <a:moveTo>
                  <a:pt x="0" y="0"/>
                </a:moveTo>
                <a:lnTo>
                  <a:pt x="1738771" y="0"/>
                </a:lnTo>
                <a:lnTo>
                  <a:pt x="1738771" y="1440344"/>
                </a:lnTo>
                <a:lnTo>
                  <a:pt x="0" y="1440344"/>
                </a:lnTo>
                <a:lnTo>
                  <a:pt x="0" y="0"/>
                </a:lnTo>
                <a:close/>
              </a:path>
            </a:pathLst>
          </a:custGeom>
          <a:blipFill>
            <a:blip r:embed="rId7"/>
            <a:stretch>
              <a:fillRect l="0" t="-103" r="0" b="-103"/>
            </a:stretch>
          </a:blipFill>
          <a:ln cap="sq">
            <a:noFill/>
            <a:prstDash val="solid"/>
            <a:miter/>
          </a:ln>
        </p:spPr>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9453862" y="2637533"/>
            <a:ext cx="7805438" cy="7307963"/>
          </a:xfrm>
          <a:prstGeom prst="rect">
            <a:avLst/>
          </a:prstGeom>
        </p:spPr>
        <p:txBody>
          <a:bodyPr anchor="t" rtlCol="false" tIns="0" lIns="0" bIns="0" rIns="0">
            <a:spAutoFit/>
          </a:bodyPr>
          <a:lstStyle/>
          <a:p>
            <a:pPr algn="l" marL="597494" indent="-298747" lvl="1">
              <a:lnSpc>
                <a:spcPts val="4427"/>
              </a:lnSpc>
              <a:buFont typeface="Arial"/>
              <a:buChar char="•"/>
            </a:pPr>
            <a:r>
              <a:rPr lang="en-US" sz="2767">
                <a:solidFill>
                  <a:srgbClr val="290606"/>
                </a:solidFill>
                <a:latin typeface="Telegraf Medium"/>
              </a:rPr>
              <a:t>Introduction</a:t>
            </a:r>
          </a:p>
          <a:p>
            <a:pPr algn="l" marL="597494" indent="-298747" lvl="1">
              <a:lnSpc>
                <a:spcPts val="4427"/>
              </a:lnSpc>
              <a:buFont typeface="Arial"/>
              <a:buChar char="•"/>
            </a:pPr>
            <a:r>
              <a:rPr lang="en-US" sz="2767">
                <a:solidFill>
                  <a:srgbClr val="290606"/>
                </a:solidFill>
                <a:latin typeface="Telegraf Medium"/>
              </a:rPr>
              <a:t> Related Work</a:t>
            </a:r>
          </a:p>
          <a:p>
            <a:pPr algn="l" marL="597494" indent="-298747" lvl="1">
              <a:lnSpc>
                <a:spcPts val="4427"/>
              </a:lnSpc>
              <a:buFont typeface="Arial"/>
              <a:buChar char="•"/>
            </a:pPr>
            <a:r>
              <a:rPr lang="en-US" sz="2767">
                <a:solidFill>
                  <a:srgbClr val="290606"/>
                </a:solidFill>
                <a:latin typeface="Telegraf Medium"/>
              </a:rPr>
              <a:t>Problem Statement and Objectives </a:t>
            </a:r>
          </a:p>
          <a:p>
            <a:pPr algn="l" marL="597494" indent="-298747" lvl="1">
              <a:lnSpc>
                <a:spcPts val="4427"/>
              </a:lnSpc>
              <a:buFont typeface="Arial"/>
              <a:buChar char="•"/>
            </a:pPr>
            <a:r>
              <a:rPr lang="en-US" sz="2767">
                <a:solidFill>
                  <a:srgbClr val="290606"/>
                </a:solidFill>
                <a:latin typeface="Telegraf Medium"/>
              </a:rPr>
              <a:t>Project Analysis and Design</a:t>
            </a:r>
          </a:p>
          <a:p>
            <a:pPr algn="l" marL="1194987" indent="-398329" lvl="2">
              <a:lnSpc>
                <a:spcPts val="4427"/>
              </a:lnSpc>
              <a:buFont typeface="Arial"/>
              <a:buChar char="⚬"/>
            </a:pPr>
            <a:r>
              <a:rPr lang="en-US" sz="2767">
                <a:solidFill>
                  <a:srgbClr val="290606"/>
                </a:solidFill>
                <a:latin typeface="Telegraf Medium"/>
              </a:rPr>
              <a:t>Hardware and Software Requirement Specifications</a:t>
            </a:r>
          </a:p>
          <a:p>
            <a:pPr algn="l" marL="1194987" indent="-398329" lvl="2">
              <a:lnSpc>
                <a:spcPts val="4427"/>
              </a:lnSpc>
              <a:buFont typeface="Arial"/>
              <a:buChar char="⚬"/>
            </a:pPr>
            <a:r>
              <a:rPr lang="en-US" sz="2767">
                <a:solidFill>
                  <a:srgbClr val="290606"/>
                </a:solidFill>
                <a:latin typeface="Telegraf Medium"/>
              </a:rPr>
              <a:t>Use Case Diagrams, Flow Chart/ Activity Diagram</a:t>
            </a:r>
          </a:p>
          <a:p>
            <a:pPr algn="l" marL="597494" indent="-298747" lvl="1">
              <a:lnSpc>
                <a:spcPts val="4427"/>
              </a:lnSpc>
              <a:buFont typeface="Arial"/>
              <a:buChar char="•"/>
            </a:pPr>
            <a:r>
              <a:rPr lang="en-US" sz="2767">
                <a:solidFill>
                  <a:srgbClr val="290606"/>
                </a:solidFill>
                <a:latin typeface="Telegraf Medium"/>
              </a:rPr>
              <a:t>Proposed Work and Methodology Adopted</a:t>
            </a:r>
          </a:p>
          <a:p>
            <a:pPr algn="l" marL="597494" indent="-298747" lvl="1">
              <a:lnSpc>
                <a:spcPts val="4427"/>
              </a:lnSpc>
              <a:buFont typeface="Arial"/>
              <a:buChar char="•"/>
            </a:pPr>
            <a:r>
              <a:rPr lang="en-US" sz="2767">
                <a:solidFill>
                  <a:srgbClr val="290606"/>
                </a:solidFill>
                <a:latin typeface="Telegraf Medium"/>
              </a:rPr>
              <a:t>Results and Discussion</a:t>
            </a:r>
          </a:p>
          <a:p>
            <a:pPr algn="l" marL="597494" indent="-298747" lvl="1">
              <a:lnSpc>
                <a:spcPts val="4427"/>
              </a:lnSpc>
              <a:buFont typeface="Arial"/>
              <a:buChar char="•"/>
            </a:pPr>
            <a:r>
              <a:rPr lang="en-US" sz="2767">
                <a:solidFill>
                  <a:srgbClr val="290606"/>
                </a:solidFill>
                <a:latin typeface="Telegraf Medium"/>
              </a:rPr>
              <a:t>Conclusion</a:t>
            </a:r>
          </a:p>
          <a:p>
            <a:pPr algn="l" marL="597494" indent="-298747" lvl="1">
              <a:lnSpc>
                <a:spcPts val="4427"/>
              </a:lnSpc>
              <a:buFont typeface="Arial"/>
              <a:buChar char="•"/>
            </a:pPr>
            <a:r>
              <a:rPr lang="en-US" sz="2767">
                <a:solidFill>
                  <a:srgbClr val="290606"/>
                </a:solidFill>
                <a:latin typeface="Telegraf Medium"/>
              </a:rPr>
              <a:t>Future Scope of Work</a:t>
            </a:r>
          </a:p>
          <a:p>
            <a:pPr algn="l" marL="597494" indent="-298747" lvl="1">
              <a:lnSpc>
                <a:spcPts val="4427"/>
              </a:lnSpc>
              <a:buFont typeface="Arial"/>
              <a:buChar char="•"/>
            </a:pPr>
            <a:r>
              <a:rPr lang="en-US" sz="2767">
                <a:solidFill>
                  <a:srgbClr val="290606"/>
                </a:solidFill>
                <a:latin typeface="Telegraf Medium"/>
              </a:rPr>
              <a:t>References</a:t>
            </a:r>
          </a:p>
        </p:txBody>
      </p:sp>
      <p:sp>
        <p:nvSpPr>
          <p:cNvPr name="Freeform 4" id="4"/>
          <p:cNvSpPr/>
          <p:nvPr/>
        </p:nvSpPr>
        <p:spPr>
          <a:xfrm flipH="false" flipV="false" rot="0">
            <a:off x="279192" y="1028700"/>
            <a:ext cx="8675780" cy="9258300"/>
          </a:xfrm>
          <a:custGeom>
            <a:avLst/>
            <a:gdLst/>
            <a:ahLst/>
            <a:cxnLst/>
            <a:rect r="r" b="b" t="t" l="l"/>
            <a:pathLst>
              <a:path h="9258300" w="8675780">
                <a:moveTo>
                  <a:pt x="0" y="0"/>
                </a:moveTo>
                <a:lnTo>
                  <a:pt x="8675780" y="0"/>
                </a:lnTo>
                <a:lnTo>
                  <a:pt x="8675780" y="9258300"/>
                </a:lnTo>
                <a:lnTo>
                  <a:pt x="0" y="9258300"/>
                </a:lnTo>
                <a:lnTo>
                  <a:pt x="0" y="0"/>
                </a:lnTo>
                <a:close/>
              </a:path>
            </a:pathLst>
          </a:custGeom>
          <a:blipFill>
            <a:blip r:embed="rId3">
              <a:alphaModFix amt="57000"/>
            </a:blip>
            <a:stretch>
              <a:fillRect l="-5245" t="0" r="-5245" b="0"/>
            </a:stretch>
          </a:blipFill>
        </p:spPr>
      </p:sp>
      <p:sp>
        <p:nvSpPr>
          <p:cNvPr name="TextBox 5" id="5"/>
          <p:cNvSpPr txBox="true"/>
          <p:nvPr/>
        </p:nvSpPr>
        <p:spPr>
          <a:xfrm rot="0">
            <a:off x="8741030" y="1550987"/>
            <a:ext cx="8304328" cy="1073150"/>
          </a:xfrm>
          <a:prstGeom prst="rect">
            <a:avLst/>
          </a:prstGeom>
        </p:spPr>
        <p:txBody>
          <a:bodyPr anchor="t" rtlCol="false" tIns="0" lIns="0" bIns="0" rIns="0">
            <a:spAutoFit/>
          </a:bodyPr>
          <a:lstStyle/>
          <a:p>
            <a:pPr algn="r">
              <a:lnSpc>
                <a:spcPts val="6999"/>
              </a:lnSpc>
            </a:pPr>
            <a:r>
              <a:rPr lang="en-US" sz="6999" spc="342">
                <a:solidFill>
                  <a:srgbClr val="290606"/>
                </a:solidFill>
                <a:latin typeface="Cheddar"/>
              </a:rPr>
              <a:t>PRESENTATION OUTLINE</a:t>
            </a:r>
          </a:p>
        </p:txBody>
      </p:sp>
      <p:sp>
        <p:nvSpPr>
          <p:cNvPr name="Freeform 6" id="6"/>
          <p:cNvSpPr/>
          <p:nvPr/>
        </p:nvSpPr>
        <p:spPr>
          <a:xfrm flipH="false" flipV="false" rot="0">
            <a:off x="1629582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533268" y="2910050"/>
            <a:ext cx="11737908" cy="6348250"/>
            <a:chOff x="0" y="0"/>
            <a:chExt cx="3091465" cy="1671967"/>
          </a:xfrm>
        </p:grpSpPr>
        <p:sp>
          <p:nvSpPr>
            <p:cNvPr name="Freeform 4" id="4"/>
            <p:cNvSpPr/>
            <p:nvPr/>
          </p:nvSpPr>
          <p:spPr>
            <a:xfrm flipH="false" flipV="false" rot="0">
              <a:off x="0" y="0"/>
              <a:ext cx="3091466" cy="1671967"/>
            </a:xfrm>
            <a:custGeom>
              <a:avLst/>
              <a:gdLst/>
              <a:ahLst/>
              <a:cxnLst/>
              <a:rect r="r" b="b" t="t" l="l"/>
              <a:pathLst>
                <a:path h="1671967" w="3091466">
                  <a:moveTo>
                    <a:pt x="33638" y="0"/>
                  </a:moveTo>
                  <a:lnTo>
                    <a:pt x="3057828" y="0"/>
                  </a:lnTo>
                  <a:cubicBezTo>
                    <a:pt x="3076405" y="0"/>
                    <a:pt x="3091466" y="15060"/>
                    <a:pt x="3091466" y="33638"/>
                  </a:cubicBezTo>
                  <a:lnTo>
                    <a:pt x="3091466" y="1638329"/>
                  </a:lnTo>
                  <a:cubicBezTo>
                    <a:pt x="3091466" y="1656907"/>
                    <a:pt x="3076405" y="1671967"/>
                    <a:pt x="3057828" y="1671967"/>
                  </a:cubicBezTo>
                  <a:lnTo>
                    <a:pt x="33638" y="1671967"/>
                  </a:lnTo>
                  <a:cubicBezTo>
                    <a:pt x="15060" y="1671967"/>
                    <a:pt x="0" y="1656907"/>
                    <a:pt x="0" y="1638329"/>
                  </a:cubicBezTo>
                  <a:lnTo>
                    <a:pt x="0" y="33638"/>
                  </a:lnTo>
                  <a:cubicBezTo>
                    <a:pt x="0" y="15060"/>
                    <a:pt x="15060" y="0"/>
                    <a:pt x="33638" y="0"/>
                  </a:cubicBezTo>
                  <a:close/>
                </a:path>
              </a:pathLst>
            </a:custGeom>
            <a:solidFill>
              <a:srgbClr val="02B676"/>
            </a:solidFill>
          </p:spPr>
        </p:sp>
        <p:sp>
          <p:nvSpPr>
            <p:cNvPr name="TextBox 5" id="5"/>
            <p:cNvSpPr txBox="true"/>
            <p:nvPr/>
          </p:nvSpPr>
          <p:spPr>
            <a:xfrm>
              <a:off x="0" y="-66675"/>
              <a:ext cx="3091465" cy="173864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13222" y="3162035"/>
            <a:ext cx="10280463" cy="5800725"/>
          </a:xfrm>
          <a:prstGeom prst="rect">
            <a:avLst/>
          </a:prstGeom>
        </p:spPr>
        <p:txBody>
          <a:bodyPr anchor="t" rtlCol="false" tIns="0" lIns="0" bIns="0" rIns="0">
            <a:spAutoFit/>
          </a:bodyPr>
          <a:lstStyle/>
          <a:p>
            <a:pPr algn="l">
              <a:lnSpc>
                <a:spcPts val="3576"/>
              </a:lnSpc>
            </a:pPr>
            <a:r>
              <a:rPr lang="en-US" sz="2980" spc="146">
                <a:solidFill>
                  <a:srgbClr val="FFFFFF"/>
                </a:solidFill>
                <a:latin typeface="Arial Bold"/>
              </a:rPr>
              <a:t>Our project, an intelligent library system, aims to revolutionize the way how  libraries operates. The motivation behind this project is to streamline the process of issuing and returning books, making it more efficient and user-friendly. This system reduces manual work, saves time for both students and  library staff, and minimizes human errors. By leveraging technologies like image recognition and database management, it aims to create a simple, cost effective solution that represents significant step towards digitizing libraries and making it more accessible and efficient for everyone.</a:t>
            </a:r>
          </a:p>
          <a:p>
            <a:pPr algn="l">
              <a:lnSpc>
                <a:spcPts val="2976"/>
              </a:lnSpc>
            </a:pPr>
          </a:p>
        </p:txBody>
      </p:sp>
      <p:sp>
        <p:nvSpPr>
          <p:cNvPr name="Freeform 7" id="7"/>
          <p:cNvSpPr/>
          <p:nvPr/>
        </p:nvSpPr>
        <p:spPr>
          <a:xfrm flipH="false" flipV="false" rot="0">
            <a:off x="11204640" y="2160697"/>
            <a:ext cx="7368616" cy="7097603"/>
          </a:xfrm>
          <a:custGeom>
            <a:avLst/>
            <a:gdLst/>
            <a:ahLst/>
            <a:cxnLst/>
            <a:rect r="r" b="b" t="t" l="l"/>
            <a:pathLst>
              <a:path h="7097603" w="7368616">
                <a:moveTo>
                  <a:pt x="0" y="0"/>
                </a:moveTo>
                <a:lnTo>
                  <a:pt x="7368616" y="0"/>
                </a:lnTo>
                <a:lnTo>
                  <a:pt x="7368616" y="7097603"/>
                </a:lnTo>
                <a:lnTo>
                  <a:pt x="0" y="7097603"/>
                </a:lnTo>
                <a:lnTo>
                  <a:pt x="0" y="0"/>
                </a:lnTo>
                <a:close/>
              </a:path>
            </a:pathLst>
          </a:custGeom>
          <a:blipFill>
            <a:blip r:embed="rId3">
              <a:alphaModFix amt="90000"/>
            </a:blip>
            <a:stretch>
              <a:fillRect l="-5322" t="-387" r="-3101" b="-5538"/>
            </a:stretch>
          </a:blipFill>
        </p:spPr>
      </p:sp>
      <p:sp>
        <p:nvSpPr>
          <p:cNvPr name="TextBox 8" id="8"/>
          <p:cNvSpPr txBox="true"/>
          <p:nvPr/>
        </p:nvSpPr>
        <p:spPr>
          <a:xfrm rot="0">
            <a:off x="213222" y="559852"/>
            <a:ext cx="10463920" cy="1256159"/>
          </a:xfrm>
          <a:prstGeom prst="rect">
            <a:avLst/>
          </a:prstGeom>
        </p:spPr>
        <p:txBody>
          <a:bodyPr anchor="t" rtlCol="false" tIns="0" lIns="0" bIns="0" rIns="0">
            <a:spAutoFit/>
          </a:bodyPr>
          <a:lstStyle/>
          <a:p>
            <a:pPr algn="l">
              <a:lnSpc>
                <a:spcPts val="8204"/>
              </a:lnSpc>
            </a:pPr>
            <a:r>
              <a:rPr lang="en-US" sz="8204" spc="402">
                <a:solidFill>
                  <a:srgbClr val="290606"/>
                </a:solidFill>
                <a:latin typeface="Cheddar"/>
              </a:rPr>
              <a:t>INTRODUCTION</a:t>
            </a:r>
          </a:p>
        </p:txBody>
      </p:sp>
      <p:sp>
        <p:nvSpPr>
          <p:cNvPr name="Freeform 9" id="9"/>
          <p:cNvSpPr/>
          <p:nvPr/>
        </p:nvSpPr>
        <p:spPr>
          <a:xfrm flipH="false" flipV="false" rot="0">
            <a:off x="16286295"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733732" y="2368694"/>
            <a:ext cx="12312769" cy="7228811"/>
            <a:chOff x="0" y="0"/>
            <a:chExt cx="3242869" cy="1903884"/>
          </a:xfrm>
        </p:grpSpPr>
        <p:sp>
          <p:nvSpPr>
            <p:cNvPr name="Freeform 4" id="4"/>
            <p:cNvSpPr/>
            <p:nvPr/>
          </p:nvSpPr>
          <p:spPr>
            <a:xfrm flipH="false" flipV="false" rot="0">
              <a:off x="0" y="0"/>
              <a:ext cx="3242869" cy="1903884"/>
            </a:xfrm>
            <a:custGeom>
              <a:avLst/>
              <a:gdLst/>
              <a:ahLst/>
              <a:cxnLst/>
              <a:rect r="r" b="b" t="t" l="l"/>
              <a:pathLst>
                <a:path h="1903884" w="3242869">
                  <a:moveTo>
                    <a:pt x="32067" y="0"/>
                  </a:moveTo>
                  <a:lnTo>
                    <a:pt x="3210802" y="0"/>
                  </a:lnTo>
                  <a:cubicBezTo>
                    <a:pt x="3219307" y="0"/>
                    <a:pt x="3227463" y="3379"/>
                    <a:pt x="3233477" y="9392"/>
                  </a:cubicBezTo>
                  <a:cubicBezTo>
                    <a:pt x="3239491" y="15406"/>
                    <a:pt x="3242869" y="23563"/>
                    <a:pt x="3242869" y="32067"/>
                  </a:cubicBezTo>
                  <a:lnTo>
                    <a:pt x="3242869" y="1871817"/>
                  </a:lnTo>
                  <a:cubicBezTo>
                    <a:pt x="3242869" y="1889527"/>
                    <a:pt x="3228512" y="1903884"/>
                    <a:pt x="3210802" y="1903884"/>
                  </a:cubicBezTo>
                  <a:lnTo>
                    <a:pt x="32067" y="1903884"/>
                  </a:lnTo>
                  <a:cubicBezTo>
                    <a:pt x="23563" y="1903884"/>
                    <a:pt x="15406" y="1900506"/>
                    <a:pt x="9392" y="1894492"/>
                  </a:cubicBezTo>
                  <a:cubicBezTo>
                    <a:pt x="3379" y="1888478"/>
                    <a:pt x="0" y="1880322"/>
                    <a:pt x="0" y="1871817"/>
                  </a:cubicBezTo>
                  <a:lnTo>
                    <a:pt x="0" y="32067"/>
                  </a:lnTo>
                  <a:cubicBezTo>
                    <a:pt x="0" y="14357"/>
                    <a:pt x="14357" y="0"/>
                    <a:pt x="32067" y="0"/>
                  </a:cubicBezTo>
                  <a:close/>
                </a:path>
              </a:pathLst>
            </a:custGeom>
            <a:solidFill>
              <a:srgbClr val="02B676"/>
            </a:solidFill>
          </p:spPr>
        </p:sp>
        <p:sp>
          <p:nvSpPr>
            <p:cNvPr name="TextBox 5" id="5"/>
            <p:cNvSpPr txBox="true"/>
            <p:nvPr/>
          </p:nvSpPr>
          <p:spPr>
            <a:xfrm>
              <a:off x="0" y="-66675"/>
              <a:ext cx="3242869" cy="197055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22782" y="456715"/>
            <a:ext cx="9602176" cy="1143969"/>
          </a:xfrm>
          <a:prstGeom prst="rect">
            <a:avLst/>
          </a:prstGeom>
        </p:spPr>
        <p:txBody>
          <a:bodyPr anchor="t" rtlCol="false" tIns="0" lIns="0" bIns="0" rIns="0">
            <a:spAutoFit/>
          </a:bodyPr>
          <a:lstStyle/>
          <a:p>
            <a:pPr algn="l">
              <a:lnSpc>
                <a:spcPts val="7528"/>
              </a:lnSpc>
            </a:pPr>
            <a:r>
              <a:rPr lang="en-US" sz="7528" spc="368">
                <a:solidFill>
                  <a:srgbClr val="290606"/>
                </a:solidFill>
                <a:latin typeface="Cheddar"/>
              </a:rPr>
              <a:t>INTRODUCTION</a:t>
            </a:r>
          </a:p>
        </p:txBody>
      </p:sp>
      <p:sp>
        <p:nvSpPr>
          <p:cNvPr name="TextBox 7" id="7"/>
          <p:cNvSpPr txBox="true"/>
          <p:nvPr/>
        </p:nvSpPr>
        <p:spPr>
          <a:xfrm rot="0">
            <a:off x="196922" y="2577580"/>
            <a:ext cx="11382116" cy="7000875"/>
          </a:xfrm>
          <a:prstGeom prst="rect">
            <a:avLst/>
          </a:prstGeom>
        </p:spPr>
        <p:txBody>
          <a:bodyPr anchor="t" rtlCol="false" tIns="0" lIns="0" bIns="0" rIns="0">
            <a:spAutoFit/>
          </a:bodyPr>
          <a:lstStyle/>
          <a:p>
            <a:pPr algn="l">
              <a:lnSpc>
                <a:spcPts val="3252"/>
              </a:lnSpc>
            </a:pPr>
            <a:r>
              <a:rPr lang="en-US" sz="2710" spc="132">
                <a:solidFill>
                  <a:srgbClr val="FFFFFF"/>
                </a:solidFill>
                <a:latin typeface="Arial Bold"/>
              </a:rPr>
              <a:t>First, we’ll deploy a camera in the library, which will be used for two processes- </a:t>
            </a:r>
          </a:p>
          <a:p>
            <a:pPr algn="l">
              <a:lnSpc>
                <a:spcPts val="3252"/>
              </a:lnSpc>
            </a:pPr>
            <a:r>
              <a:rPr lang="en-US" sz="2710" spc="132">
                <a:solidFill>
                  <a:srgbClr val="FFFFFF"/>
                </a:solidFill>
                <a:latin typeface="Arial"/>
              </a:rPr>
              <a:t>1) </a:t>
            </a:r>
            <a:r>
              <a:rPr lang="en-US" sz="2710" spc="132" u="sng">
                <a:solidFill>
                  <a:srgbClr val="FFFFFF"/>
                </a:solidFill>
                <a:latin typeface="Arial Bold"/>
              </a:rPr>
              <a:t>Book Issue Process:</a:t>
            </a:r>
          </a:p>
          <a:p>
            <a:pPr algn="l">
              <a:lnSpc>
                <a:spcPts val="3252"/>
              </a:lnSpc>
            </a:pPr>
            <a:r>
              <a:rPr lang="en-US" sz="2710" spc="132">
                <a:solidFill>
                  <a:srgbClr val="FFFFFF"/>
                </a:solidFill>
                <a:latin typeface="Arial Bold"/>
              </a:rPr>
              <a:t>We detect the enrollment number from the student’s college ID card image, and we also identify the book using bar code reader. Then, the book is issued under that student’s enrollment number.</a:t>
            </a:r>
          </a:p>
          <a:p>
            <a:pPr algn="l">
              <a:lnSpc>
                <a:spcPts val="3252"/>
              </a:lnSpc>
            </a:pPr>
          </a:p>
          <a:p>
            <a:pPr algn="l">
              <a:lnSpc>
                <a:spcPts val="3252"/>
              </a:lnSpc>
            </a:pPr>
            <a:r>
              <a:rPr lang="en-US" sz="2710" spc="132">
                <a:solidFill>
                  <a:srgbClr val="FFFFFF"/>
                </a:solidFill>
                <a:latin typeface="Arial"/>
              </a:rPr>
              <a:t>2) </a:t>
            </a:r>
            <a:r>
              <a:rPr lang="en-US" sz="2710" spc="132" u="sng">
                <a:solidFill>
                  <a:srgbClr val="FFFFFF"/>
                </a:solidFill>
                <a:latin typeface="Arial Bold"/>
              </a:rPr>
              <a:t>Book return process:</a:t>
            </a:r>
          </a:p>
          <a:p>
            <a:pPr algn="l">
              <a:lnSpc>
                <a:spcPts val="3252"/>
              </a:lnSpc>
            </a:pPr>
            <a:r>
              <a:rPr lang="en-US" sz="2710" spc="132">
                <a:solidFill>
                  <a:srgbClr val="FFFFFF"/>
                </a:solidFill>
                <a:latin typeface="Arial Bold"/>
              </a:rPr>
              <a:t>In the book return process, the camera again detects the student’s enrollment number from their college ID card. We identify the book that student wants to return using the barcode. The system then verifies this information from the database where all the issue and return details are stored, and removes the book’s name from that student’s enrollment number.</a:t>
            </a:r>
          </a:p>
          <a:p>
            <a:pPr algn="l">
              <a:lnSpc>
                <a:spcPts val="3132"/>
              </a:lnSpc>
            </a:pPr>
          </a:p>
        </p:txBody>
      </p:sp>
      <p:sp>
        <p:nvSpPr>
          <p:cNvPr name="Freeform 8" id="8"/>
          <p:cNvSpPr/>
          <p:nvPr/>
        </p:nvSpPr>
        <p:spPr>
          <a:xfrm flipH="false" flipV="false" rot="0">
            <a:off x="11579038" y="2082053"/>
            <a:ext cx="6708962" cy="7347677"/>
          </a:xfrm>
          <a:custGeom>
            <a:avLst/>
            <a:gdLst/>
            <a:ahLst/>
            <a:cxnLst/>
            <a:rect r="r" b="b" t="t" l="l"/>
            <a:pathLst>
              <a:path h="7347677" w="6708962">
                <a:moveTo>
                  <a:pt x="0" y="0"/>
                </a:moveTo>
                <a:lnTo>
                  <a:pt x="6708962" y="0"/>
                </a:lnTo>
                <a:lnTo>
                  <a:pt x="6708962" y="7347677"/>
                </a:lnTo>
                <a:lnTo>
                  <a:pt x="0" y="7347677"/>
                </a:lnTo>
                <a:lnTo>
                  <a:pt x="0" y="0"/>
                </a:lnTo>
                <a:close/>
              </a:path>
            </a:pathLst>
          </a:custGeom>
          <a:blipFill>
            <a:blip r:embed="rId3">
              <a:alphaModFix amt="90000"/>
            </a:blip>
            <a:stretch>
              <a:fillRect l="-11072" t="0" r="-9930" b="-3969"/>
            </a:stretch>
          </a:blipFill>
        </p:spPr>
      </p:sp>
      <p:sp>
        <p:nvSpPr>
          <p:cNvPr name="Freeform 9" id="9"/>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743257" y="3636293"/>
            <a:ext cx="11474831" cy="3787916"/>
            <a:chOff x="0" y="0"/>
            <a:chExt cx="3022178" cy="997640"/>
          </a:xfrm>
        </p:grpSpPr>
        <p:sp>
          <p:nvSpPr>
            <p:cNvPr name="Freeform 4" id="4"/>
            <p:cNvSpPr/>
            <p:nvPr/>
          </p:nvSpPr>
          <p:spPr>
            <a:xfrm flipH="false" flipV="false" rot="0">
              <a:off x="0" y="0"/>
              <a:ext cx="3022178" cy="997640"/>
            </a:xfrm>
            <a:custGeom>
              <a:avLst/>
              <a:gdLst/>
              <a:ahLst/>
              <a:cxnLst/>
              <a:rect r="r" b="b" t="t" l="l"/>
              <a:pathLst>
                <a:path h="997640" w="3022178">
                  <a:moveTo>
                    <a:pt x="34409" y="0"/>
                  </a:moveTo>
                  <a:lnTo>
                    <a:pt x="2987769" y="0"/>
                  </a:lnTo>
                  <a:cubicBezTo>
                    <a:pt x="3006772" y="0"/>
                    <a:pt x="3022178" y="15405"/>
                    <a:pt x="3022178" y="34409"/>
                  </a:cubicBezTo>
                  <a:lnTo>
                    <a:pt x="3022178" y="963231"/>
                  </a:lnTo>
                  <a:cubicBezTo>
                    <a:pt x="3022178" y="982235"/>
                    <a:pt x="3006772" y="997640"/>
                    <a:pt x="2987769" y="997640"/>
                  </a:cubicBezTo>
                  <a:lnTo>
                    <a:pt x="34409" y="997640"/>
                  </a:lnTo>
                  <a:cubicBezTo>
                    <a:pt x="15405" y="997640"/>
                    <a:pt x="0" y="982235"/>
                    <a:pt x="0" y="963231"/>
                  </a:cubicBezTo>
                  <a:lnTo>
                    <a:pt x="0" y="34409"/>
                  </a:lnTo>
                  <a:cubicBezTo>
                    <a:pt x="0" y="15405"/>
                    <a:pt x="15405" y="0"/>
                    <a:pt x="34409" y="0"/>
                  </a:cubicBezTo>
                  <a:close/>
                </a:path>
              </a:pathLst>
            </a:custGeom>
            <a:solidFill>
              <a:srgbClr val="02B676"/>
            </a:solidFill>
          </p:spPr>
        </p:sp>
        <p:sp>
          <p:nvSpPr>
            <p:cNvPr name="TextBox 5" id="5"/>
            <p:cNvSpPr txBox="true"/>
            <p:nvPr/>
          </p:nvSpPr>
          <p:spPr>
            <a:xfrm>
              <a:off x="0" y="-66675"/>
              <a:ext cx="3022178" cy="106431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20290" y="1675560"/>
            <a:ext cx="5994396" cy="1143969"/>
          </a:xfrm>
          <a:prstGeom prst="rect">
            <a:avLst/>
          </a:prstGeom>
        </p:spPr>
        <p:txBody>
          <a:bodyPr anchor="t" rtlCol="false" tIns="0" lIns="0" bIns="0" rIns="0">
            <a:spAutoFit/>
          </a:bodyPr>
          <a:lstStyle/>
          <a:p>
            <a:pPr algn="l">
              <a:lnSpc>
                <a:spcPts val="7528"/>
              </a:lnSpc>
            </a:pPr>
            <a:r>
              <a:rPr lang="en-US" sz="7528" spc="368">
                <a:solidFill>
                  <a:srgbClr val="290606"/>
                </a:solidFill>
                <a:latin typeface="Cheddar"/>
              </a:rPr>
              <a:t>INTRODUCTION</a:t>
            </a:r>
          </a:p>
        </p:txBody>
      </p:sp>
      <p:sp>
        <p:nvSpPr>
          <p:cNvPr name="TextBox 7" id="7"/>
          <p:cNvSpPr txBox="true"/>
          <p:nvPr/>
        </p:nvSpPr>
        <p:spPr>
          <a:xfrm rot="0">
            <a:off x="134039" y="3961965"/>
            <a:ext cx="10379661" cy="2819400"/>
          </a:xfrm>
          <a:prstGeom prst="rect">
            <a:avLst/>
          </a:prstGeom>
        </p:spPr>
        <p:txBody>
          <a:bodyPr anchor="t" rtlCol="false" tIns="0" lIns="0" bIns="0" rIns="0">
            <a:spAutoFit/>
          </a:bodyPr>
          <a:lstStyle/>
          <a:p>
            <a:pPr algn="l">
              <a:lnSpc>
                <a:spcPts val="3206"/>
              </a:lnSpc>
            </a:pPr>
            <a:r>
              <a:rPr lang="en-US" sz="2671" spc="130">
                <a:solidFill>
                  <a:srgbClr val="FFFFFF"/>
                </a:solidFill>
                <a:latin typeface="Arial Bold"/>
              </a:rPr>
              <a:t>We will provide an application to the library that includes book issue and return processes, and updates all the information in the database. Additionally, we will provide an application to students where they can see their issued books under their enrollment number, as well as the deadlines for returning their currently issued books.</a:t>
            </a:r>
          </a:p>
          <a:p>
            <a:pPr algn="l">
              <a:lnSpc>
                <a:spcPts val="2856"/>
              </a:lnSpc>
            </a:pPr>
          </a:p>
        </p:txBody>
      </p:sp>
      <p:sp>
        <p:nvSpPr>
          <p:cNvPr name="Freeform 8" id="8"/>
          <p:cNvSpPr/>
          <p:nvPr/>
        </p:nvSpPr>
        <p:spPr>
          <a:xfrm flipH="false" flipV="false" rot="0">
            <a:off x="10741100" y="2082053"/>
            <a:ext cx="7546900" cy="7347677"/>
          </a:xfrm>
          <a:custGeom>
            <a:avLst/>
            <a:gdLst/>
            <a:ahLst/>
            <a:cxnLst/>
            <a:rect r="r" b="b" t="t" l="l"/>
            <a:pathLst>
              <a:path h="7347677" w="7546900">
                <a:moveTo>
                  <a:pt x="0" y="0"/>
                </a:moveTo>
                <a:lnTo>
                  <a:pt x="7546900" y="0"/>
                </a:lnTo>
                <a:lnTo>
                  <a:pt x="7546900" y="7347677"/>
                </a:lnTo>
                <a:lnTo>
                  <a:pt x="0" y="7347677"/>
                </a:lnTo>
                <a:lnTo>
                  <a:pt x="0" y="0"/>
                </a:lnTo>
                <a:close/>
              </a:path>
            </a:pathLst>
          </a:custGeom>
          <a:blipFill>
            <a:blip r:embed="rId3">
              <a:alphaModFix amt="90000"/>
            </a:blip>
            <a:stretch>
              <a:fillRect l="-5354" t="0" r="-2213" b="-3969"/>
            </a:stretch>
          </a:blipFill>
        </p:spPr>
      </p:sp>
      <p:sp>
        <p:nvSpPr>
          <p:cNvPr name="Freeform 9" id="9"/>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sp>
        <p:nvSpPr>
          <p:cNvPr name="TextBox 3" id="3"/>
          <p:cNvSpPr txBox="true"/>
          <p:nvPr/>
        </p:nvSpPr>
        <p:spPr>
          <a:xfrm rot="0">
            <a:off x="570416" y="2039917"/>
            <a:ext cx="16711969" cy="6305550"/>
          </a:xfrm>
          <a:prstGeom prst="rect">
            <a:avLst/>
          </a:prstGeom>
        </p:spPr>
        <p:txBody>
          <a:bodyPr anchor="t" rtlCol="false" tIns="0" lIns="0" bIns="0" rIns="0">
            <a:spAutoFit/>
          </a:bodyPr>
          <a:lstStyle/>
          <a:p>
            <a:pPr algn="l">
              <a:lnSpc>
                <a:spcPts val="3561"/>
              </a:lnSpc>
            </a:pPr>
            <a:r>
              <a:rPr lang="en-US" sz="2967" spc="145">
                <a:solidFill>
                  <a:srgbClr val="290606"/>
                </a:solidFill>
                <a:latin typeface="Telegraf"/>
              </a:rPr>
              <a:t>According to Research paper “ </a:t>
            </a:r>
            <a:r>
              <a:rPr lang="en-US" sz="2967" spc="145">
                <a:solidFill>
                  <a:srgbClr val="290606"/>
                </a:solidFill>
                <a:latin typeface="Telegraf Bold"/>
              </a:rPr>
              <a:t>Title: Computer Vision-Based Library Management System (</a:t>
            </a:r>
            <a:r>
              <a:rPr lang="en-US" sz="2967" spc="145" u="sng">
                <a:solidFill>
                  <a:srgbClr val="290606"/>
                </a:solidFill>
                <a:latin typeface="Telegraf Bold"/>
                <a:hlinkClick r:id="rId3" tooltip="https://ieeexplore.ieee.org/document/10170541/"/>
              </a:rPr>
              <a:t>https://ieeexplore.ieee.org/document/10170541/</a:t>
            </a:r>
            <a:r>
              <a:rPr lang="en-US" sz="2967" spc="145">
                <a:solidFill>
                  <a:srgbClr val="290606"/>
                </a:solidFill>
                <a:latin typeface="Telegraf Bold"/>
              </a:rPr>
              <a:t>)”</a:t>
            </a:r>
          </a:p>
          <a:p>
            <a:pPr algn="l">
              <a:lnSpc>
                <a:spcPts val="3561"/>
              </a:lnSpc>
            </a:pPr>
            <a:r>
              <a:rPr lang="en-US" sz="2967" spc="145">
                <a:solidFill>
                  <a:srgbClr val="290606"/>
                </a:solidFill>
                <a:latin typeface="Telegraf"/>
              </a:rPr>
              <a:t>Traditional methods of managing a library have their disadvantages like long waiting queues and expensive scanner machines. This paper aims to overcome these drawbacks by introducing a new application that makes use of face and text recognition to issue books from the library. The main idea is that a picture of the book with the issuer will be taken from which the required data will be extracted. The account of the user will be created by the library admin by uploading a picture of the face of the user. The application consists of two types of logins - user and admin, where administrators can keep track of user transactions and history. The face recognition algorithm and book recognition algorithm gave an overall accuracy of 99.43% and 82.5% respectively. The user can also see the information related to books and this information is extracted from a third-party API. Further, easy payment and reissue options for the books on the application have also been implemented.</a:t>
            </a:r>
          </a:p>
        </p:txBody>
      </p:sp>
      <p:grpSp>
        <p:nvGrpSpPr>
          <p:cNvPr name="Group 4" id="4"/>
          <p:cNvGrpSpPr/>
          <p:nvPr/>
        </p:nvGrpSpPr>
        <p:grpSpPr>
          <a:xfrm rot="0">
            <a:off x="1028700" y="1564571"/>
            <a:ext cx="15031395" cy="8267853"/>
            <a:chOff x="0" y="0"/>
            <a:chExt cx="1477713" cy="812800"/>
          </a:xfrm>
        </p:grpSpPr>
        <p:sp>
          <p:nvSpPr>
            <p:cNvPr name="Freeform 5" id="5"/>
            <p:cNvSpPr/>
            <p:nvPr/>
          </p:nvSpPr>
          <p:spPr>
            <a:xfrm flipH="false" flipV="false" rot="0">
              <a:off x="0" y="0"/>
              <a:ext cx="1477713" cy="812800"/>
            </a:xfrm>
            <a:custGeom>
              <a:avLst/>
              <a:gdLst/>
              <a:ahLst/>
              <a:cxnLst/>
              <a:rect r="r" b="b" t="t" l="l"/>
              <a:pathLst>
                <a:path h="812800" w="1477713">
                  <a:moveTo>
                    <a:pt x="738857" y="0"/>
                  </a:moveTo>
                  <a:cubicBezTo>
                    <a:pt x="330797" y="0"/>
                    <a:pt x="0" y="181951"/>
                    <a:pt x="0" y="406400"/>
                  </a:cubicBezTo>
                  <a:cubicBezTo>
                    <a:pt x="0" y="630849"/>
                    <a:pt x="330797" y="812800"/>
                    <a:pt x="738857" y="812800"/>
                  </a:cubicBezTo>
                  <a:cubicBezTo>
                    <a:pt x="1146916" y="812800"/>
                    <a:pt x="1477713" y="630849"/>
                    <a:pt x="1477713" y="406400"/>
                  </a:cubicBezTo>
                  <a:cubicBezTo>
                    <a:pt x="1477713" y="181951"/>
                    <a:pt x="1146916" y="0"/>
                    <a:pt x="738857" y="0"/>
                  </a:cubicBezTo>
                  <a:close/>
                </a:path>
              </a:pathLst>
            </a:custGeom>
            <a:blipFill>
              <a:blip r:embed="rId4">
                <a:alphaModFix amt="23000"/>
              </a:blip>
              <a:stretch>
                <a:fillRect l="0" t="-32433" r="0" b="-32433"/>
              </a:stretch>
            </a:blipFill>
          </p:spPr>
        </p:sp>
      </p:grpSp>
      <p:sp>
        <p:nvSpPr>
          <p:cNvPr name="TextBox 6" id="6"/>
          <p:cNvSpPr txBox="true"/>
          <p:nvPr/>
        </p:nvSpPr>
        <p:spPr>
          <a:xfrm rot="0">
            <a:off x="672131" y="270379"/>
            <a:ext cx="8115300" cy="1073150"/>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rPr>
              <a:t>RELATED WORK</a:t>
            </a:r>
          </a:p>
        </p:txBody>
      </p:sp>
      <p:sp>
        <p:nvSpPr>
          <p:cNvPr name="Freeform 7" id="7"/>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5"/>
            <a:stretch>
              <a:fillRect l="0" t="-103" r="0" b="-103"/>
            </a:stretch>
          </a:blipFill>
          <a:ln cap="sq">
            <a:noFill/>
            <a:prstDash val="solid"/>
            <a:miter/>
          </a:ln>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1316543" y="2880299"/>
            <a:ext cx="13870633" cy="6069814"/>
            <a:chOff x="0" y="0"/>
            <a:chExt cx="3653171" cy="1598634"/>
          </a:xfrm>
        </p:grpSpPr>
        <p:sp>
          <p:nvSpPr>
            <p:cNvPr name="Freeform 4" id="4"/>
            <p:cNvSpPr/>
            <p:nvPr/>
          </p:nvSpPr>
          <p:spPr>
            <a:xfrm flipH="false" flipV="false" rot="0">
              <a:off x="0" y="0"/>
              <a:ext cx="3653171" cy="1598634"/>
            </a:xfrm>
            <a:custGeom>
              <a:avLst/>
              <a:gdLst/>
              <a:ahLst/>
              <a:cxnLst/>
              <a:rect r="r" b="b" t="t" l="l"/>
              <a:pathLst>
                <a:path h="1598634" w="3653171">
                  <a:moveTo>
                    <a:pt x="28466" y="0"/>
                  </a:moveTo>
                  <a:lnTo>
                    <a:pt x="3624705" y="0"/>
                  </a:lnTo>
                  <a:cubicBezTo>
                    <a:pt x="3632255" y="0"/>
                    <a:pt x="3639495" y="2999"/>
                    <a:pt x="3644833" y="8337"/>
                  </a:cubicBezTo>
                  <a:cubicBezTo>
                    <a:pt x="3650172" y="13676"/>
                    <a:pt x="3653171" y="20916"/>
                    <a:pt x="3653171" y="28466"/>
                  </a:cubicBezTo>
                  <a:lnTo>
                    <a:pt x="3653171" y="1570168"/>
                  </a:lnTo>
                  <a:cubicBezTo>
                    <a:pt x="3653171" y="1577718"/>
                    <a:pt x="3650172" y="1584958"/>
                    <a:pt x="3644833" y="1590297"/>
                  </a:cubicBezTo>
                  <a:cubicBezTo>
                    <a:pt x="3639495" y="1595635"/>
                    <a:pt x="3632255" y="1598634"/>
                    <a:pt x="3624705" y="1598634"/>
                  </a:cubicBezTo>
                  <a:lnTo>
                    <a:pt x="28466" y="1598634"/>
                  </a:lnTo>
                  <a:cubicBezTo>
                    <a:pt x="20916" y="1598634"/>
                    <a:pt x="13676" y="1595635"/>
                    <a:pt x="8337" y="1590297"/>
                  </a:cubicBezTo>
                  <a:cubicBezTo>
                    <a:pt x="2999" y="1584958"/>
                    <a:pt x="0" y="1577718"/>
                    <a:pt x="0" y="1570168"/>
                  </a:cubicBezTo>
                  <a:lnTo>
                    <a:pt x="0" y="28466"/>
                  </a:lnTo>
                  <a:cubicBezTo>
                    <a:pt x="0" y="20916"/>
                    <a:pt x="2999" y="13676"/>
                    <a:pt x="8337" y="8337"/>
                  </a:cubicBezTo>
                  <a:cubicBezTo>
                    <a:pt x="13676" y="2999"/>
                    <a:pt x="20916" y="0"/>
                    <a:pt x="28466" y="0"/>
                  </a:cubicBezTo>
                  <a:close/>
                </a:path>
              </a:pathLst>
            </a:custGeom>
            <a:solidFill>
              <a:srgbClr val="02B676">
                <a:alpha val="58824"/>
              </a:srgbClr>
            </a:solidFill>
          </p:spPr>
        </p:sp>
        <p:sp>
          <p:nvSpPr>
            <p:cNvPr name="TextBox 5" id="5"/>
            <p:cNvSpPr txBox="true"/>
            <p:nvPr/>
          </p:nvSpPr>
          <p:spPr>
            <a:xfrm>
              <a:off x="0" y="-66675"/>
              <a:ext cx="3653171" cy="166530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348286" y="3383248"/>
            <a:ext cx="12392222" cy="5743575"/>
          </a:xfrm>
          <a:prstGeom prst="rect">
            <a:avLst/>
          </a:prstGeom>
        </p:spPr>
        <p:txBody>
          <a:bodyPr anchor="t" rtlCol="false" tIns="0" lIns="0" bIns="0" rIns="0">
            <a:spAutoFit/>
          </a:bodyPr>
          <a:lstStyle/>
          <a:p>
            <a:pPr algn="l">
              <a:lnSpc>
                <a:spcPts val="3796"/>
              </a:lnSpc>
            </a:pPr>
            <a:r>
              <a:rPr lang="en-US" sz="3163" spc="155">
                <a:solidFill>
                  <a:srgbClr val="290606"/>
                </a:solidFill>
                <a:latin typeface="Telegraf"/>
              </a:rPr>
              <a:t>Traditional library systems rely heavily on manual, inefficient processes for issuing, returning, and tracking books, which makes it time-consuming and prone to errors. For instance, the library staff has to manually enter details for each book issue and return. Also, Students weren’t notified about the deadlines of returning their books due to which they face consequences. This process can lead to errors such as incorrect entries, lost records, and delays. Our project aims to automated system for streamline operations, reduce manual efforts, minimize errors, and enhance the user experience.</a:t>
            </a:r>
          </a:p>
          <a:p>
            <a:pPr algn="l">
              <a:lnSpc>
                <a:spcPts val="3796"/>
              </a:lnSpc>
            </a:pPr>
          </a:p>
        </p:txBody>
      </p:sp>
      <p:sp>
        <p:nvSpPr>
          <p:cNvPr name="TextBox 7" id="7"/>
          <p:cNvSpPr txBox="true"/>
          <p:nvPr/>
        </p:nvSpPr>
        <p:spPr>
          <a:xfrm rot="0">
            <a:off x="1901619" y="291683"/>
            <a:ext cx="13285557" cy="1073150"/>
          </a:xfrm>
          <a:prstGeom prst="rect">
            <a:avLst/>
          </a:prstGeom>
        </p:spPr>
        <p:txBody>
          <a:bodyPr anchor="t" rtlCol="false" tIns="0" lIns="0" bIns="0" rIns="0">
            <a:spAutoFit/>
          </a:bodyPr>
          <a:lstStyle/>
          <a:p>
            <a:pPr algn="ctr">
              <a:lnSpc>
                <a:spcPts val="6999"/>
              </a:lnSpc>
            </a:pPr>
            <a:r>
              <a:rPr lang="en-US" sz="6999" spc="342">
                <a:solidFill>
                  <a:srgbClr val="290606"/>
                </a:solidFill>
                <a:latin typeface="Cheddar"/>
              </a:rPr>
              <a:t>PROBLEM STATEMENT AND OBJECTIVES </a:t>
            </a:r>
          </a:p>
        </p:txBody>
      </p:sp>
      <p:sp>
        <p:nvSpPr>
          <p:cNvPr name="Freeform 8" id="8"/>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3"/>
            <a:stretch>
              <a:fillRect l="0" t="-103" r="0" b="-103"/>
            </a:stretch>
          </a:blipFill>
          <a:ln cap="sq">
            <a:noFill/>
            <a:prstDash val="solid"/>
            <a:miter/>
          </a:ln>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931" r="0" b="-49846"/>
            </a:stretch>
          </a:blipFill>
        </p:spPr>
      </p:sp>
      <p:grpSp>
        <p:nvGrpSpPr>
          <p:cNvPr name="Group 3" id="3"/>
          <p:cNvGrpSpPr/>
          <p:nvPr/>
        </p:nvGrpSpPr>
        <p:grpSpPr>
          <a:xfrm rot="0">
            <a:off x="689959" y="1651133"/>
            <a:ext cx="11936955" cy="1422908"/>
            <a:chOff x="0" y="0"/>
            <a:chExt cx="3143889" cy="374758"/>
          </a:xfrm>
        </p:grpSpPr>
        <p:sp>
          <p:nvSpPr>
            <p:cNvPr name="Freeform 4" id="4"/>
            <p:cNvSpPr/>
            <p:nvPr/>
          </p:nvSpPr>
          <p:spPr>
            <a:xfrm flipH="false" flipV="false" rot="0">
              <a:off x="0" y="0"/>
              <a:ext cx="3143889" cy="374758"/>
            </a:xfrm>
            <a:custGeom>
              <a:avLst/>
              <a:gdLst/>
              <a:ahLst/>
              <a:cxnLst/>
              <a:rect r="r" b="b" t="t" l="l"/>
              <a:pathLst>
                <a:path h="374758" w="3143889">
                  <a:moveTo>
                    <a:pt x="33077" y="0"/>
                  </a:moveTo>
                  <a:lnTo>
                    <a:pt x="3110813" y="0"/>
                  </a:lnTo>
                  <a:cubicBezTo>
                    <a:pt x="3129081" y="0"/>
                    <a:pt x="3143889" y="14809"/>
                    <a:pt x="3143889" y="33077"/>
                  </a:cubicBezTo>
                  <a:lnTo>
                    <a:pt x="3143889" y="341681"/>
                  </a:lnTo>
                  <a:cubicBezTo>
                    <a:pt x="3143889" y="359949"/>
                    <a:pt x="3129081" y="374758"/>
                    <a:pt x="3110813" y="374758"/>
                  </a:cubicBezTo>
                  <a:lnTo>
                    <a:pt x="33077" y="374758"/>
                  </a:lnTo>
                  <a:cubicBezTo>
                    <a:pt x="24304" y="374758"/>
                    <a:pt x="15891" y="371273"/>
                    <a:pt x="9688" y="365070"/>
                  </a:cubicBezTo>
                  <a:cubicBezTo>
                    <a:pt x="3485" y="358867"/>
                    <a:pt x="0" y="350453"/>
                    <a:pt x="0" y="341681"/>
                  </a:cubicBezTo>
                  <a:lnTo>
                    <a:pt x="0" y="33077"/>
                  </a:lnTo>
                  <a:cubicBezTo>
                    <a:pt x="0" y="24304"/>
                    <a:pt x="3485" y="15891"/>
                    <a:pt x="9688" y="9688"/>
                  </a:cubicBezTo>
                  <a:cubicBezTo>
                    <a:pt x="15891" y="3485"/>
                    <a:pt x="24304" y="0"/>
                    <a:pt x="33077" y="0"/>
                  </a:cubicBezTo>
                  <a:close/>
                </a:path>
              </a:pathLst>
            </a:custGeom>
            <a:solidFill>
              <a:srgbClr val="02B676"/>
            </a:solidFill>
          </p:spPr>
        </p:sp>
        <p:sp>
          <p:nvSpPr>
            <p:cNvPr name="TextBox 5" id="5"/>
            <p:cNvSpPr txBox="true"/>
            <p:nvPr/>
          </p:nvSpPr>
          <p:spPr>
            <a:xfrm>
              <a:off x="0" y="-76200"/>
              <a:ext cx="3143889" cy="450958"/>
            </a:xfrm>
            <a:prstGeom prst="rect">
              <a:avLst/>
            </a:prstGeom>
          </p:spPr>
          <p:txBody>
            <a:bodyPr anchor="ctr" rtlCol="false" tIns="50800" lIns="50800" bIns="50800" rIns="50800"/>
            <a:lstStyle/>
            <a:p>
              <a:pPr algn="l">
                <a:lnSpc>
                  <a:spcPts val="5040"/>
                </a:lnSpc>
              </a:pPr>
              <a:r>
                <a:rPr lang="en-US" sz="3600">
                  <a:solidFill>
                    <a:srgbClr val="FFFFFF"/>
                  </a:solidFill>
                  <a:latin typeface="Roboto Bold"/>
                </a:rPr>
                <a:t>     Hardware and Software Requirement Specifications</a:t>
              </a:r>
            </a:p>
          </p:txBody>
        </p:sp>
      </p:grpSp>
      <p:sp>
        <p:nvSpPr>
          <p:cNvPr name="TextBox 6" id="6"/>
          <p:cNvSpPr txBox="true"/>
          <p:nvPr/>
        </p:nvSpPr>
        <p:spPr>
          <a:xfrm rot="0">
            <a:off x="0" y="3512191"/>
            <a:ext cx="10662015" cy="5180404"/>
          </a:xfrm>
          <a:prstGeom prst="rect">
            <a:avLst/>
          </a:prstGeom>
        </p:spPr>
        <p:txBody>
          <a:bodyPr anchor="t" rtlCol="false" tIns="0" lIns="0" bIns="0" rIns="0">
            <a:spAutoFit/>
          </a:bodyPr>
          <a:lstStyle/>
          <a:p>
            <a:pPr algn="l" marL="961384" indent="-480692" lvl="1">
              <a:lnSpc>
                <a:spcPts val="4452"/>
              </a:lnSpc>
              <a:buFont typeface="Arial"/>
              <a:buChar char="•"/>
            </a:pPr>
            <a:r>
              <a:rPr lang="en-US" sz="4452" spc="218">
                <a:solidFill>
                  <a:srgbClr val="290606"/>
                </a:solidFill>
                <a:latin typeface="Cheddar"/>
              </a:rPr>
              <a:t>PYTHON </a:t>
            </a:r>
          </a:p>
          <a:p>
            <a:pPr algn="l">
              <a:lnSpc>
                <a:spcPts val="4452"/>
              </a:lnSpc>
            </a:pPr>
          </a:p>
          <a:p>
            <a:pPr algn="l" marL="961384" indent="-480692" lvl="1">
              <a:lnSpc>
                <a:spcPts val="4452"/>
              </a:lnSpc>
              <a:buFont typeface="Arial"/>
              <a:buChar char="•"/>
            </a:pPr>
            <a:r>
              <a:rPr lang="en-US" sz="4452" spc="218">
                <a:solidFill>
                  <a:srgbClr val="290606"/>
                </a:solidFill>
                <a:latin typeface="Cheddar"/>
              </a:rPr>
              <a:t>TESSERACT OCR</a:t>
            </a:r>
          </a:p>
          <a:p>
            <a:pPr algn="l">
              <a:lnSpc>
                <a:spcPts val="4452"/>
              </a:lnSpc>
            </a:pPr>
          </a:p>
          <a:p>
            <a:pPr algn="l" marL="961384" indent="-480692" lvl="1">
              <a:lnSpc>
                <a:spcPts val="4452"/>
              </a:lnSpc>
              <a:buFont typeface="Arial"/>
              <a:buChar char="•"/>
            </a:pPr>
            <a:r>
              <a:rPr lang="en-US" sz="4452" spc="218">
                <a:solidFill>
                  <a:srgbClr val="290606"/>
                </a:solidFill>
                <a:latin typeface="Cheddar"/>
              </a:rPr>
              <a:t>SQL FOR DATABASE MANAGEMENT</a:t>
            </a:r>
          </a:p>
          <a:p>
            <a:pPr algn="l">
              <a:lnSpc>
                <a:spcPts val="4452"/>
              </a:lnSpc>
            </a:pPr>
          </a:p>
          <a:p>
            <a:pPr algn="l" marL="961384" indent="-480692" lvl="1">
              <a:lnSpc>
                <a:spcPts val="4452"/>
              </a:lnSpc>
              <a:buFont typeface="Arial"/>
              <a:buChar char="•"/>
            </a:pPr>
            <a:r>
              <a:rPr lang="en-US" sz="4452" spc="218">
                <a:solidFill>
                  <a:srgbClr val="290606"/>
                </a:solidFill>
                <a:latin typeface="Cheddar"/>
              </a:rPr>
              <a:t>BARCODE READER</a:t>
            </a:r>
          </a:p>
          <a:p>
            <a:pPr algn="l">
              <a:lnSpc>
                <a:spcPts val="4452"/>
              </a:lnSpc>
            </a:pPr>
          </a:p>
          <a:p>
            <a:pPr algn="l" marL="961384" indent="-480692" lvl="1">
              <a:lnSpc>
                <a:spcPts val="4452"/>
              </a:lnSpc>
              <a:buFont typeface="Arial"/>
              <a:buChar char="•"/>
            </a:pPr>
            <a:r>
              <a:rPr lang="en-US" sz="4452" spc="218">
                <a:solidFill>
                  <a:srgbClr val="290606"/>
                </a:solidFill>
                <a:latin typeface="Cheddar"/>
              </a:rPr>
              <a:t>A WEBCAM</a:t>
            </a:r>
          </a:p>
        </p:txBody>
      </p:sp>
      <p:sp>
        <p:nvSpPr>
          <p:cNvPr name="Freeform 7" id="7"/>
          <p:cNvSpPr/>
          <p:nvPr/>
        </p:nvSpPr>
        <p:spPr>
          <a:xfrm flipH="false" flipV="false" rot="0">
            <a:off x="9770591" y="3074041"/>
            <a:ext cx="7647876" cy="6917883"/>
          </a:xfrm>
          <a:custGeom>
            <a:avLst/>
            <a:gdLst/>
            <a:ahLst/>
            <a:cxnLst/>
            <a:rect r="r" b="b" t="t" l="l"/>
            <a:pathLst>
              <a:path h="6917883" w="7647876">
                <a:moveTo>
                  <a:pt x="0" y="0"/>
                </a:moveTo>
                <a:lnTo>
                  <a:pt x="7647876" y="0"/>
                </a:lnTo>
                <a:lnTo>
                  <a:pt x="7647876" y="6917883"/>
                </a:lnTo>
                <a:lnTo>
                  <a:pt x="0" y="6917883"/>
                </a:lnTo>
                <a:lnTo>
                  <a:pt x="0" y="0"/>
                </a:lnTo>
                <a:close/>
              </a:path>
            </a:pathLst>
          </a:custGeom>
          <a:blipFill>
            <a:blip r:embed="rId3">
              <a:alphaModFix amt="39000"/>
            </a:blip>
            <a:stretch>
              <a:fillRect l="0" t="-1061" r="-258" b="-1061"/>
            </a:stretch>
          </a:blipFill>
        </p:spPr>
      </p:sp>
      <p:sp>
        <p:nvSpPr>
          <p:cNvPr name="TextBox 8" id="8"/>
          <p:cNvSpPr txBox="true"/>
          <p:nvPr/>
        </p:nvSpPr>
        <p:spPr>
          <a:xfrm rot="0">
            <a:off x="3621380" y="130309"/>
            <a:ext cx="10775430" cy="1073150"/>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rPr>
              <a:t>PROJECT ANALYSIS AND DESIGN</a:t>
            </a:r>
          </a:p>
        </p:txBody>
      </p:sp>
      <p:sp>
        <p:nvSpPr>
          <p:cNvPr name="Freeform 9" id="9"/>
          <p:cNvSpPr/>
          <p:nvPr/>
        </p:nvSpPr>
        <p:spPr>
          <a:xfrm flipH="false" flipV="false" rot="0">
            <a:off x="16276770" y="0"/>
            <a:ext cx="2011230" cy="1666040"/>
          </a:xfrm>
          <a:custGeom>
            <a:avLst/>
            <a:gdLst/>
            <a:ahLst/>
            <a:cxnLst/>
            <a:rect r="r" b="b" t="t" l="l"/>
            <a:pathLst>
              <a:path h="1666040" w="2011230">
                <a:moveTo>
                  <a:pt x="0" y="0"/>
                </a:moveTo>
                <a:lnTo>
                  <a:pt x="2011230" y="0"/>
                </a:lnTo>
                <a:lnTo>
                  <a:pt x="2011230" y="1666040"/>
                </a:lnTo>
                <a:lnTo>
                  <a:pt x="0" y="1666040"/>
                </a:lnTo>
                <a:lnTo>
                  <a:pt x="0" y="0"/>
                </a:lnTo>
                <a:close/>
              </a:path>
            </a:pathLst>
          </a:custGeom>
          <a:blipFill>
            <a:blip r:embed="rId4"/>
            <a:stretch>
              <a:fillRect l="0" t="-103" r="0" b="-103"/>
            </a:stretch>
          </a:blipFill>
          <a:ln cap="sq">
            <a:noFill/>
            <a:prstDash val="solid"/>
            <a:miter/>
          </a:ln>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DAGEqXdKY0Y</dc:identifier>
  <dcterms:modified xsi:type="dcterms:W3CDTF">2011-08-01T06:04:30Z</dcterms:modified>
  <cp:revision>1</cp:revision>
  <dc:title>Green and Orange Vibrant Animated AI and Machine Learning Presentation</dc:title>
</cp:coreProperties>
</file>